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/>
            </a:lvl1pPr>
            <a:lvl2pPr marL="1333500" indent="-571500">
              <a:spcBef>
                <a:spcPts val="2400"/>
              </a:spcBef>
              <a:buSzPct val="171000"/>
              <a:defRPr sz="4200"/>
            </a:lvl2pPr>
            <a:lvl3pPr marL="1778000" indent="-571500">
              <a:spcBef>
                <a:spcPts val="2400"/>
              </a:spcBef>
              <a:buSzPct val="171000"/>
              <a:defRPr sz="4200"/>
            </a:lvl3pPr>
            <a:lvl4pPr marL="2222500" indent="-571500">
              <a:spcBef>
                <a:spcPts val="2400"/>
              </a:spcBef>
              <a:buSzPct val="171000"/>
              <a:defRPr sz="4200"/>
            </a:lvl4pPr>
            <a:lvl5pPr marL="2667000" indent="-571500">
              <a:spcBef>
                <a:spcPts val="2400"/>
              </a:spcBef>
              <a:buSzPct val="171000"/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ProN W3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640158" y="9220200"/>
            <a:ext cx="389282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288709" y="92583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</a:defRPr>
            </a:lvl1pPr>
            <a:lvl2pPr marL="864305" indent="-419805">
              <a:defRPr sz="3400">
                <a:solidFill>
                  <a:srgbClr val="044C49"/>
                </a:solidFill>
              </a:defRPr>
            </a:lvl2pPr>
            <a:lvl3pPr marL="1308805" indent="-419805">
              <a:defRPr sz="3400">
                <a:solidFill>
                  <a:srgbClr val="044C49"/>
                </a:solidFill>
              </a:defRPr>
            </a:lvl3pPr>
            <a:lvl4pPr marL="1753305" indent="-419805">
              <a:defRPr sz="3400">
                <a:solidFill>
                  <a:srgbClr val="044C49"/>
                </a:solidFill>
              </a:defRPr>
            </a:lvl4pPr>
            <a:lvl5pPr marL="2197805" indent="-419805">
              <a:defRPr sz="3400">
                <a:solidFill>
                  <a:srgbClr val="044C49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25777" y="212546"/>
            <a:ext cx="422657" cy="3302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/>
            </a:lvl1pPr>
            <a:lvl2pPr marL="1333500" indent="-571500">
              <a:spcBef>
                <a:spcPts val="2400"/>
              </a:spcBef>
              <a:buSzPct val="171000"/>
              <a:defRPr sz="4200"/>
            </a:lvl2pPr>
            <a:lvl3pPr marL="1778000" indent="-571500">
              <a:spcBef>
                <a:spcPts val="2400"/>
              </a:spcBef>
              <a:buSzPct val="171000"/>
              <a:defRPr sz="4200"/>
            </a:lvl3pPr>
            <a:lvl4pPr marL="2222500" indent="-571500">
              <a:spcBef>
                <a:spcPts val="2400"/>
              </a:spcBef>
              <a:buSzPct val="171000"/>
              <a:defRPr sz="4200"/>
            </a:lvl4pPr>
            <a:lvl5pPr marL="2667000" indent="-571500">
              <a:spcBef>
                <a:spcPts val="2400"/>
              </a:spcBef>
              <a:buSzPct val="171000"/>
              <a:defRPr sz="4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/>
            </a:lvl1pPr>
            <a:lvl2pPr>
              <a:buSzPct val="145000"/>
              <a:defRPr sz="3200"/>
            </a:lvl2pPr>
            <a:lvl3pPr>
              <a:buSzPct val="145000"/>
              <a:defRPr sz="3200"/>
            </a:lvl3pPr>
            <a:lvl4pPr>
              <a:buSzPct val="145000"/>
              <a:defRPr sz="3200"/>
            </a:lvl4pPr>
            <a:lvl5pPr>
              <a:buSzPct val="145000"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08360" y="9296400"/>
            <a:ext cx="381306" cy="3048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</a:defRPr>
            </a:lvl1pPr>
            <a:lvl2pPr marL="839611" indent="-395111">
              <a:defRPr sz="3200">
                <a:solidFill>
                  <a:srgbClr val="044C49"/>
                </a:solidFill>
              </a:defRPr>
            </a:lvl2pPr>
            <a:lvl3pPr marL="1284111" indent="-395111">
              <a:defRPr sz="3200">
                <a:solidFill>
                  <a:srgbClr val="044C49"/>
                </a:solidFill>
              </a:defRPr>
            </a:lvl3pPr>
            <a:lvl4pPr marL="1728611" indent="-395111">
              <a:defRPr sz="3200">
                <a:solidFill>
                  <a:srgbClr val="044C49"/>
                </a:solidFill>
              </a:defRPr>
            </a:lvl4pPr>
            <a:lvl5pPr marL="2173111" indent="-395111">
              <a:defRPr sz="3200">
                <a:solidFill>
                  <a:srgbClr val="044C49"/>
                </a:solidFill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1579648" y="1378609"/>
            <a:ext cx="370231" cy="285751"/>
          </a:xfrm>
          <a:prstGeom prst="rect">
            <a:avLst/>
          </a:prstGeom>
        </p:spPr>
        <p:txBody>
          <a:bodyPr lIns="28575" tIns="28575" rIns="28575" bIns="28575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3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54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42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15.tif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15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15.tif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1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s://code4fukui.github.io/vaccine_dashboard/" TargetMode="Externa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png"/><Relationship Id="rId3" Type="http://schemas.openxmlformats.org/officeDocument/2006/relationships/hyperlink" Target="https://code4fukui.github.io/kunitaka/kidssafe.html" TargetMode="Externa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42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6.png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hyperlink" Target="https://kani-robocon.com/" TargetMode="Externa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0.png"/><Relationship Id="rId3" Type="http://schemas.openxmlformats.org/officeDocument/2006/relationships/hyperlink" Target="http://ichigojam.net/IchigoJam.html" TargetMode="Externa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tif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1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tif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20.tif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1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2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22.tif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tif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tif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tif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6.png"/><Relationship Id="rId3" Type="http://schemas.openxmlformats.org/officeDocument/2006/relationships/image" Target="../media/image26.tif"/><Relationship Id="rId4" Type="http://schemas.openxmlformats.org/officeDocument/2006/relationships/image" Target="../media/image107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tif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28.tif"/><Relationship Id="rId5" Type="http://schemas.openxmlformats.org/officeDocument/2006/relationships/image" Target="../media/image29.tif"/><Relationship Id="rId6" Type="http://schemas.openxmlformats.org/officeDocument/2006/relationships/image" Target="../media/image27.tif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hyperlink" Target="https://ichigojam.net/" TargetMode="External"/><Relationship Id="rId6" Type="http://schemas.openxmlformats.org/officeDocument/2006/relationships/hyperlink" Target="https://15jamrecipe.jimdofree.com/%E3%83%84%E3%83%BC%E3%83%AB/%E3%83%95%E3%82%A9%E3%83%B3%E3%83%88-truetype/" TargetMode="External"/><Relationship Id="rId7" Type="http://schemas.openxmlformats.org/officeDocument/2006/relationships/hyperlink" Target="https://15jamrecipe.jimdofree.com/" TargetMode="External"/><Relationship Id="rId8" Type="http://schemas.openxmlformats.org/officeDocument/2006/relationships/hyperlink" Target="https://typingart.net/?p=40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3.tif"/><Relationship Id="rId9" Type="http://schemas.openxmlformats.org/officeDocument/2006/relationships/image" Target="../media/image13.png"/><Relationship Id="rId10" Type="http://schemas.openxmlformats.org/officeDocument/2006/relationships/image" Target="../media/image4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38.png"/><Relationship Id="rId4" Type="http://schemas.openxmlformats.org/officeDocument/2006/relationships/image" Target="../media/image9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39.png"/><Relationship Id="rId4" Type="http://schemas.openxmlformats.org/officeDocument/2006/relationships/image" Target="../media/image9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9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Relationship Id="rId3" Type="http://schemas.openxmlformats.org/officeDocument/2006/relationships/image" Target="../media/image4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image" Target="../media/image4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image" Target="../media/image4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Relationship Id="rId3" Type="http://schemas.openxmlformats.org/officeDocument/2006/relationships/image" Target="../media/image11.tif"/><Relationship Id="rId4" Type="http://schemas.openxmlformats.org/officeDocument/2006/relationships/image" Target="../media/image46.png"/><Relationship Id="rId5" Type="http://schemas.openxmlformats.org/officeDocument/2006/relationships/image" Target="../media/image9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4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2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4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9.tif"/><Relationship Id="rId4" Type="http://schemas.openxmlformats.org/officeDocument/2006/relationships/image" Target="../media/image5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5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54.png"/><Relationship Id="rId4" Type="http://schemas.openxmlformats.org/officeDocument/2006/relationships/image" Target="../media/image9.tif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Relationship Id="rId3" Type="http://schemas.openxmlformats.org/officeDocument/2006/relationships/image" Target="../media/image4.tif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9.tif"/><Relationship Id="rId4" Type="http://schemas.openxmlformats.org/officeDocument/2006/relationships/image" Target="../media/image5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9.tif"/><Relationship Id="rId4" Type="http://schemas.openxmlformats.org/officeDocument/2006/relationships/image" Target="../media/image5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5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image" Target="../media/image42.png"/><Relationship Id="rId4" Type="http://schemas.openxmlformats.org/officeDocument/2006/relationships/image" Target="../media/image5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42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Relationship Id="rId3" Type="http://schemas.openxmlformats.org/officeDocument/2006/relationships/image" Target="../media/image61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42.png"/><Relationship Id="rId8" Type="http://schemas.openxmlformats.org/officeDocument/2006/relationships/image" Target="../media/image67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6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65" name="つくってまなぶ…"/>
          <p:cNvSpPr txBox="1"/>
          <p:nvPr/>
        </p:nvSpPr>
        <p:spPr>
          <a:xfrm>
            <a:off x="349250" y="1992695"/>
            <a:ext cx="12306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つくってまなぶ</a:t>
            </a:r>
          </a:p>
          <a:p>
            <a:pPr>
              <a:defRPr sz="8000"/>
            </a:pPr>
            <a:r>
              <a:t>楽しいプログラミング概論</a:t>
            </a:r>
          </a:p>
        </p:txBody>
      </p:sp>
      <p:sp>
        <p:nvSpPr>
          <p:cNvPr id="266" name="Code for FUKUI / jig.jp…"/>
          <p:cNvSpPr txBox="1"/>
          <p:nvPr/>
        </p:nvSpPr>
        <p:spPr>
          <a:xfrm>
            <a:off x="4332922" y="6733117"/>
            <a:ext cx="7285356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Code for FUKUI / jig.jp</a:t>
            </a:r>
          </a:p>
          <a:p>
            <a:pPr>
              <a:defRPr sz="5000"/>
            </a:pPr>
            <a:r>
              <a:t>福野泰介 @taisukef</a:t>
            </a:r>
          </a:p>
        </p:txBody>
      </p:sp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509" y="6457246"/>
            <a:ext cx="2511479" cy="2511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985" y="429683"/>
            <a:ext cx="9560830" cy="7395039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地域の課題をテクノロジーで解決…"/>
          <p:cNvSpPr txBox="1"/>
          <p:nvPr/>
        </p:nvSpPr>
        <p:spPr>
          <a:xfrm>
            <a:off x="2673349" y="8084660"/>
            <a:ext cx="76581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solidFill>
                  <a:srgbClr val="4A4A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地域の課題をテクノロジーで解決</a:t>
            </a:r>
          </a:p>
          <a:p>
            <a:pPr defTabSz="457200">
              <a:defRPr sz="4000">
                <a:solidFill>
                  <a:srgbClr val="4A4A4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福井のシビックテック活動団体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686"/>
            <a:ext cx="13004800" cy="71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矢印"/>
          <p:cNvSpPr/>
          <p:nvPr/>
        </p:nvSpPr>
        <p:spPr>
          <a:xfrm rot="16200000">
            <a:off x="5354174" y="67564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3" name="F5を連打してみよう…"/>
          <p:cNvSpPr txBox="1"/>
          <p:nvPr/>
        </p:nvSpPr>
        <p:spPr>
          <a:xfrm>
            <a:off x="2912895" y="8207007"/>
            <a:ext cx="659282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F5を連打してみよう</a:t>
            </a:r>
          </a:p>
          <a:p>
            <a:pPr/>
            <a:r>
              <a:t>(F5 = RUNのショートカット）</a:t>
            </a:r>
          </a:p>
        </p:txBody>
      </p:sp>
      <p:sp>
        <p:nvSpPr>
          <p:cNvPr id="1024" name="四角形"/>
          <p:cNvSpPr/>
          <p:nvPr/>
        </p:nvSpPr>
        <p:spPr>
          <a:xfrm>
            <a:off x="3615266" y="1210733"/>
            <a:ext cx="5774268" cy="20716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5" name="*"/>
          <p:cNvSpPr txBox="1"/>
          <p:nvPr/>
        </p:nvSpPr>
        <p:spPr>
          <a:xfrm>
            <a:off x="6548966" y="4644760"/>
            <a:ext cx="525795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1026" name="OK"/>
          <p:cNvSpPr txBox="1"/>
          <p:nvPr/>
        </p:nvSpPr>
        <p:spPr>
          <a:xfrm>
            <a:off x="3683000" y="5034226"/>
            <a:ext cx="764184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1027" name="c"/>
          <p:cNvSpPr txBox="1"/>
          <p:nvPr/>
        </p:nvSpPr>
        <p:spPr>
          <a:xfrm>
            <a:off x="6199716" y="2062427"/>
            <a:ext cx="3683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030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grpSp>
        <p:nvGrpSpPr>
          <p:cNvPr id="1034" name="グループ"/>
          <p:cNvGrpSpPr/>
          <p:nvPr/>
        </p:nvGrpSpPr>
        <p:grpSpPr>
          <a:xfrm>
            <a:off x="5435979" y="3432366"/>
            <a:ext cx="417155" cy="433535"/>
            <a:chOff x="0" y="0"/>
            <a:chExt cx="417153" cy="433533"/>
          </a:xfrm>
        </p:grpSpPr>
        <p:sp>
          <p:nvSpPr>
            <p:cNvPr id="1031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2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3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0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03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4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045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4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7233" t="81852" r="43245" b="0"/>
          <a:stretch>
            <a:fillRect/>
          </a:stretch>
        </p:blipFill>
        <p:spPr>
          <a:xfrm>
            <a:off x="-7541" y="7331249"/>
            <a:ext cx="6440092" cy="1301864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矢印"/>
          <p:cNvSpPr/>
          <p:nvPr/>
        </p:nvSpPr>
        <p:spPr>
          <a:xfrm rot="16200000">
            <a:off x="3301999" y="79121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51" name="グループ"/>
          <p:cNvGrpSpPr/>
          <p:nvPr/>
        </p:nvGrpSpPr>
        <p:grpSpPr>
          <a:xfrm>
            <a:off x="3707766" y="4494377"/>
            <a:ext cx="687068" cy="714046"/>
            <a:chOff x="0" y="0"/>
            <a:chExt cx="687066" cy="714044"/>
          </a:xfrm>
        </p:grpSpPr>
        <p:sp>
          <p:nvSpPr>
            <p:cNvPr id="1048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9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0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054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スピードちょうせい</a:t>
            </a:r>
          </a:p>
        </p:txBody>
      </p:sp>
      <p:grpSp>
        <p:nvGrpSpPr>
          <p:cNvPr id="1058" name="グループ"/>
          <p:cNvGrpSpPr/>
          <p:nvPr/>
        </p:nvGrpSpPr>
        <p:grpSpPr>
          <a:xfrm>
            <a:off x="4868712" y="3847233"/>
            <a:ext cx="417155" cy="433534"/>
            <a:chOff x="0" y="0"/>
            <a:chExt cx="417153" cy="433533"/>
          </a:xfrm>
        </p:grpSpPr>
        <p:sp>
          <p:nvSpPr>
            <p:cNvPr id="1055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6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7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10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7233" t="81852" r="43245" b="0"/>
          <a:stretch>
            <a:fillRect/>
          </a:stretch>
        </p:blipFill>
        <p:spPr>
          <a:xfrm>
            <a:off x="-7541" y="7331249"/>
            <a:ext cx="6440092" cy="1301864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矢印"/>
          <p:cNvSpPr/>
          <p:nvPr/>
        </p:nvSpPr>
        <p:spPr>
          <a:xfrm rot="16200000">
            <a:off x="4378789" y="79248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61" name="RUN"/>
          <p:cNvSpPr txBox="1"/>
          <p:nvPr/>
        </p:nvSpPr>
        <p:spPr>
          <a:xfrm>
            <a:off x="142974" y="4540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grpSp>
        <p:nvGrpSpPr>
          <p:cNvPr id="1065" name="グループ"/>
          <p:cNvGrpSpPr/>
          <p:nvPr/>
        </p:nvGrpSpPr>
        <p:grpSpPr>
          <a:xfrm>
            <a:off x="2083179" y="4660033"/>
            <a:ext cx="417155" cy="433534"/>
            <a:chOff x="0" y="0"/>
            <a:chExt cx="417153" cy="433533"/>
          </a:xfrm>
        </p:grpSpPr>
        <p:sp>
          <p:nvSpPr>
            <p:cNvPr id="1062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3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4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36 X=X-BTN(28)+BTN(29)"/>
          <p:cNvSpPr txBox="1"/>
          <p:nvPr/>
        </p:nvSpPr>
        <p:spPr>
          <a:xfrm>
            <a:off x="28674" y="3748616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068" name="カーソルそうさ左：28 右：29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カーソルそうさ左：28 右：29</a:t>
            </a:r>
          </a:p>
        </p:txBody>
      </p:sp>
      <p:sp>
        <p:nvSpPr>
          <p:cNvPr id="1069" name="(Shift+=)…"/>
          <p:cNvSpPr txBox="1"/>
          <p:nvPr/>
        </p:nvSpPr>
        <p:spPr>
          <a:xfrm>
            <a:off x="7180014" y="4714444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070" name="矢印"/>
          <p:cNvSpPr/>
          <p:nvPr/>
        </p:nvSpPr>
        <p:spPr>
          <a:xfrm rot="16200000">
            <a:off x="7987225" y="4431751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1" name="かっこ…"/>
          <p:cNvSpPr txBox="1"/>
          <p:nvPr/>
        </p:nvSpPr>
        <p:spPr>
          <a:xfrm>
            <a:off x="46273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72" name="矢印"/>
          <p:cNvSpPr/>
          <p:nvPr/>
        </p:nvSpPr>
        <p:spPr>
          <a:xfrm flipH="1" rot="16200000">
            <a:off x="57731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3" name="かっこ…"/>
          <p:cNvSpPr txBox="1"/>
          <p:nvPr/>
        </p:nvSpPr>
        <p:spPr>
          <a:xfrm>
            <a:off x="7180014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74" name="矢印"/>
          <p:cNvSpPr/>
          <p:nvPr/>
        </p:nvSpPr>
        <p:spPr>
          <a:xfrm flipH="1" rot="16200000">
            <a:off x="7398444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78" name="グループ"/>
          <p:cNvGrpSpPr/>
          <p:nvPr/>
        </p:nvGrpSpPr>
        <p:grpSpPr>
          <a:xfrm>
            <a:off x="12526812" y="3830300"/>
            <a:ext cx="417155" cy="433534"/>
            <a:chOff x="0" y="0"/>
            <a:chExt cx="417153" cy="433533"/>
          </a:xfrm>
        </p:grpSpPr>
        <p:sp>
          <p:nvSpPr>
            <p:cNvPr id="1075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6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7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86" name="グループ"/>
          <p:cNvGrpSpPr/>
          <p:nvPr/>
        </p:nvGrpSpPr>
        <p:grpSpPr>
          <a:xfrm>
            <a:off x="-538294" y="5261661"/>
            <a:ext cx="7687867" cy="4363311"/>
            <a:chOff x="0" y="0"/>
            <a:chExt cx="7687866" cy="4363310"/>
          </a:xfrm>
        </p:grpSpPr>
        <p:pic>
          <p:nvPicPr>
            <p:cNvPr id="1079" name="イメージ" descr="イメージ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1852" r="49189" b="0"/>
            <a:stretch>
              <a:fillRect/>
            </a:stretch>
          </p:blipFill>
          <p:spPr>
            <a:xfrm>
              <a:off x="555226" y="1747854"/>
              <a:ext cx="6607772" cy="1301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0" name="矢印"/>
            <p:cNvSpPr/>
            <p:nvPr/>
          </p:nvSpPr>
          <p:spPr>
            <a:xfrm rot="5400000">
              <a:off x="61870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1" name="矢印"/>
            <p:cNvSpPr/>
            <p:nvPr/>
          </p:nvSpPr>
          <p:spPr>
            <a:xfrm rot="16200000">
              <a:off x="5128749" y="2362571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2" name="矢印"/>
            <p:cNvSpPr/>
            <p:nvPr/>
          </p:nvSpPr>
          <p:spPr>
            <a:xfrm rot="5400000">
              <a:off x="8276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3" name="とめる"/>
            <p:cNvSpPr txBox="1"/>
            <p:nvPr/>
          </p:nvSpPr>
          <p:spPr>
            <a:xfrm>
              <a:off x="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とめる</a:t>
              </a:r>
            </a:p>
          </p:txBody>
        </p:sp>
        <p:sp>
          <p:nvSpPr>
            <p:cNvPr id="1084" name="うごかす"/>
            <p:cNvSpPr txBox="1"/>
            <p:nvPr/>
          </p:nvSpPr>
          <p:spPr>
            <a:xfrm>
              <a:off x="535940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うごかす</a:t>
              </a:r>
            </a:p>
          </p:txBody>
        </p:sp>
        <p:sp>
          <p:nvSpPr>
            <p:cNvPr id="1085" name="みる"/>
            <p:cNvSpPr txBox="1"/>
            <p:nvPr/>
          </p:nvSpPr>
          <p:spPr>
            <a:xfrm>
              <a:off x="4301066" y="2514600"/>
              <a:ext cx="2328468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みる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089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090" name="かっこ…"/>
          <p:cNvSpPr txBox="1"/>
          <p:nvPr/>
        </p:nvSpPr>
        <p:spPr>
          <a:xfrm>
            <a:off x="3522415" y="1341595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91" name="矢印"/>
          <p:cNvSpPr/>
          <p:nvPr/>
        </p:nvSpPr>
        <p:spPr>
          <a:xfrm flipH="1" rot="16200000">
            <a:off x="4668292" y="305258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2" name="かっこ…"/>
          <p:cNvSpPr txBox="1"/>
          <p:nvPr/>
        </p:nvSpPr>
        <p:spPr>
          <a:xfrm>
            <a:off x="6375680" y="13585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093" name="矢印"/>
          <p:cNvSpPr/>
          <p:nvPr/>
        </p:nvSpPr>
        <p:spPr>
          <a:xfrm flipH="1" rot="16200000">
            <a:off x="6594111" y="30737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97" name="グループ"/>
          <p:cNvGrpSpPr/>
          <p:nvPr/>
        </p:nvGrpSpPr>
        <p:grpSpPr>
          <a:xfrm>
            <a:off x="9389912" y="3826066"/>
            <a:ext cx="417155" cy="433535"/>
            <a:chOff x="0" y="0"/>
            <a:chExt cx="417153" cy="433533"/>
          </a:xfrm>
        </p:grpSpPr>
        <p:sp>
          <p:nvSpPr>
            <p:cNvPr id="1094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5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6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05" name="グループ"/>
          <p:cNvGrpSpPr/>
          <p:nvPr/>
        </p:nvGrpSpPr>
        <p:grpSpPr>
          <a:xfrm>
            <a:off x="-538294" y="5261661"/>
            <a:ext cx="7687867" cy="4363311"/>
            <a:chOff x="0" y="0"/>
            <a:chExt cx="7687866" cy="4363310"/>
          </a:xfrm>
        </p:grpSpPr>
        <p:pic>
          <p:nvPicPr>
            <p:cNvPr id="1098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1852" r="49189" b="0"/>
            <a:stretch>
              <a:fillRect/>
            </a:stretch>
          </p:blipFill>
          <p:spPr>
            <a:xfrm>
              <a:off x="555226" y="1747854"/>
              <a:ext cx="6607772" cy="1301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9" name="矢印"/>
            <p:cNvSpPr/>
            <p:nvPr/>
          </p:nvSpPr>
          <p:spPr>
            <a:xfrm rot="5400000">
              <a:off x="61870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0" name="矢印"/>
            <p:cNvSpPr/>
            <p:nvPr/>
          </p:nvSpPr>
          <p:spPr>
            <a:xfrm rot="16200000">
              <a:off x="5128749" y="2362571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1" name="矢印"/>
            <p:cNvSpPr/>
            <p:nvPr/>
          </p:nvSpPr>
          <p:spPr>
            <a:xfrm rot="5400000">
              <a:off x="8276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2" name="とめる"/>
            <p:cNvSpPr txBox="1"/>
            <p:nvPr/>
          </p:nvSpPr>
          <p:spPr>
            <a:xfrm>
              <a:off x="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とめる</a:t>
              </a:r>
            </a:p>
          </p:txBody>
        </p:sp>
        <p:sp>
          <p:nvSpPr>
            <p:cNvPr id="1103" name="うごかす"/>
            <p:cNvSpPr txBox="1"/>
            <p:nvPr/>
          </p:nvSpPr>
          <p:spPr>
            <a:xfrm>
              <a:off x="535940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うごかす</a:t>
              </a:r>
            </a:p>
          </p:txBody>
        </p:sp>
        <p:sp>
          <p:nvSpPr>
            <p:cNvPr id="1104" name="みる"/>
            <p:cNvSpPr txBox="1"/>
            <p:nvPr/>
          </p:nvSpPr>
          <p:spPr>
            <a:xfrm>
              <a:off x="4301066" y="2514600"/>
              <a:ext cx="2328468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みる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1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1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114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115" name="Shift+7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116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7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118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22" name="グループ"/>
          <p:cNvGrpSpPr/>
          <p:nvPr/>
        </p:nvGrpSpPr>
        <p:grpSpPr>
          <a:xfrm>
            <a:off x="4716312" y="3847233"/>
            <a:ext cx="417155" cy="433534"/>
            <a:chOff x="0" y="0"/>
            <a:chExt cx="417153" cy="433533"/>
          </a:xfrm>
        </p:grpSpPr>
        <p:sp>
          <p:nvSpPr>
            <p:cNvPr id="1119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0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1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30" name="グループ"/>
          <p:cNvGrpSpPr/>
          <p:nvPr/>
        </p:nvGrpSpPr>
        <p:grpSpPr>
          <a:xfrm>
            <a:off x="-538294" y="5261661"/>
            <a:ext cx="7687867" cy="4363311"/>
            <a:chOff x="0" y="0"/>
            <a:chExt cx="7687866" cy="4363310"/>
          </a:xfrm>
        </p:grpSpPr>
        <p:pic>
          <p:nvPicPr>
            <p:cNvPr id="1123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81852" r="49189" b="0"/>
            <a:stretch>
              <a:fillRect/>
            </a:stretch>
          </p:blipFill>
          <p:spPr>
            <a:xfrm>
              <a:off x="555226" y="1747854"/>
              <a:ext cx="6607772" cy="1301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4" name="矢印"/>
            <p:cNvSpPr/>
            <p:nvPr/>
          </p:nvSpPr>
          <p:spPr>
            <a:xfrm rot="5400000">
              <a:off x="61870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5" name="矢印"/>
            <p:cNvSpPr/>
            <p:nvPr/>
          </p:nvSpPr>
          <p:spPr>
            <a:xfrm rot="16200000">
              <a:off x="5128749" y="2362571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6" name="矢印"/>
            <p:cNvSpPr/>
            <p:nvPr/>
          </p:nvSpPr>
          <p:spPr>
            <a:xfrm rot="5400000">
              <a:off x="827683" y="1287304"/>
              <a:ext cx="673101" cy="6731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7" name="とめる"/>
            <p:cNvSpPr txBox="1"/>
            <p:nvPr/>
          </p:nvSpPr>
          <p:spPr>
            <a:xfrm>
              <a:off x="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とめる</a:t>
              </a:r>
            </a:p>
          </p:txBody>
        </p:sp>
        <p:sp>
          <p:nvSpPr>
            <p:cNvPr id="1128" name="うごかす"/>
            <p:cNvSpPr txBox="1"/>
            <p:nvPr/>
          </p:nvSpPr>
          <p:spPr>
            <a:xfrm>
              <a:off x="5359400" y="0"/>
              <a:ext cx="2328467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うごかす</a:t>
              </a:r>
            </a:p>
          </p:txBody>
        </p:sp>
        <p:sp>
          <p:nvSpPr>
            <p:cNvPr id="1129" name="みる"/>
            <p:cNvSpPr txBox="1"/>
            <p:nvPr/>
          </p:nvSpPr>
          <p:spPr>
            <a:xfrm>
              <a:off x="4301066" y="2514600"/>
              <a:ext cx="2328468" cy="184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3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みる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3918" y="745248"/>
            <a:ext cx="6534802" cy="6209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210" y="260116"/>
            <a:ext cx="6352453" cy="6827808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https://code4fukui.github.io/vaccine_dashboard/…"/>
          <p:cNvSpPr txBox="1"/>
          <p:nvPr/>
        </p:nvSpPr>
        <p:spPr>
          <a:xfrm>
            <a:off x="890955" y="7641336"/>
            <a:ext cx="1122289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https://code4fukui.github.io/vaccine_dashboard/</a:t>
            </a:r>
          </a:p>
          <a:p>
            <a:pPr/>
            <a:r>
              <a:t>福井県庁 x Code for FUKUI 合同プロジェクト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1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1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139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140" name="線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1" name="線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2" name="線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3" name="じぶんキャラのいちに、なにかあれば、おわる（END）"/>
          <p:cNvSpPr txBox="1"/>
          <p:nvPr/>
        </p:nvSpPr>
        <p:spPr>
          <a:xfrm>
            <a:off x="874049" y="6259876"/>
            <a:ext cx="970597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144" name="さいしょだけ（セットアップ）"/>
          <p:cNvSpPr txBox="1"/>
          <p:nvPr/>
        </p:nvSpPr>
        <p:spPr>
          <a:xfrm>
            <a:off x="6957349" y="1741123"/>
            <a:ext cx="54063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145" name="線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46" name="線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7" name="線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8" name="線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49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150" name="ループ"/>
          <p:cNvSpPr txBox="1"/>
          <p:nvPr/>
        </p:nvSpPr>
        <p:spPr>
          <a:xfrm>
            <a:off x="11554749" y="5506342"/>
            <a:ext cx="120777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ループ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53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54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55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156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57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58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タイトル</a:t>
            </a:r>
          </a:p>
        </p:txBody>
      </p:sp>
      <p:sp>
        <p:nvSpPr>
          <p:cNvPr id="1159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60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61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62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ゲームメイン</a:t>
            </a:r>
          </a:p>
        </p:txBody>
      </p:sp>
      <p:sp>
        <p:nvSpPr>
          <p:cNvPr id="1163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64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65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エンディング</a:t>
            </a:r>
          </a:p>
        </p:txBody>
      </p:sp>
      <p:sp>
        <p:nvSpPr>
          <p:cNvPr id="1166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167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168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ゲームオーバー</a:t>
            </a:r>
          </a:p>
        </p:txBody>
      </p:sp>
      <p:sp>
        <p:nvSpPr>
          <p:cNvPr id="1169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0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1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2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173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じゆうにかいぞうしよ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じゆうにかいぞうしよう</a:t>
            </a:r>
          </a:p>
        </p:txBody>
      </p:sp>
      <p:pic>
        <p:nvPicPr>
          <p:cNvPr id="11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79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180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84" name="グループ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181" name="四角形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2" name="線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3" name="線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187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18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192" name="グループ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189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0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1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かいぞうれい、いろいろ…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かいぞうれい、いろいろ</a:t>
            </a:r>
          </a:p>
          <a:p>
            <a:pPr defTabSz="473201">
              <a:defRPr sz="6480"/>
            </a:pPr>
            <a:r>
              <a:t>じかんがあればやってみよう</a:t>
            </a:r>
          </a:p>
        </p:txBody>
      </p:sp>
      <p:pic>
        <p:nvPicPr>
          <p:cNvPr id="11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1 CLS:LC10,5:?”KAWAKUDARI”…"/>
          <p:cNvSpPr txBox="1"/>
          <p:nvPr/>
        </p:nvSpPr>
        <p:spPr>
          <a:xfrm>
            <a:off x="24870" y="2885016"/>
            <a:ext cx="1271885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CLS:LC10,5:?”KAWAKUDARI”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IF BTN(32)=0 GOTO2</a:t>
            </a:r>
          </a:p>
        </p:txBody>
      </p:sp>
      <p:sp>
        <p:nvSpPr>
          <p:cNvPr id="1198" name="タイトル画面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タイトル画面</a:t>
            </a:r>
          </a:p>
        </p:txBody>
      </p:sp>
      <p:sp>
        <p:nvSpPr>
          <p:cNvPr id="1199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03" name="グループ"/>
          <p:cNvGrpSpPr/>
          <p:nvPr/>
        </p:nvGrpSpPr>
        <p:grpSpPr>
          <a:xfrm>
            <a:off x="9406845" y="3440062"/>
            <a:ext cx="417155" cy="433534"/>
            <a:chOff x="0" y="0"/>
            <a:chExt cx="417153" cy="433533"/>
          </a:xfrm>
        </p:grpSpPr>
        <p:sp>
          <p:nvSpPr>
            <p:cNvPr id="1200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1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2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07" name="グループ"/>
          <p:cNvGrpSpPr/>
          <p:nvPr/>
        </p:nvGrpSpPr>
        <p:grpSpPr>
          <a:xfrm>
            <a:off x="12001879" y="2961695"/>
            <a:ext cx="417154" cy="433535"/>
            <a:chOff x="0" y="0"/>
            <a:chExt cx="417153" cy="433533"/>
          </a:xfrm>
        </p:grpSpPr>
        <p:sp>
          <p:nvSpPr>
            <p:cNvPr id="1204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5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6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208" name="スペースがおされてなければ、おなじ行をくりかえし…"/>
          <p:cNvSpPr txBox="1"/>
          <p:nvPr/>
        </p:nvSpPr>
        <p:spPr>
          <a:xfrm>
            <a:off x="941651" y="4034564"/>
            <a:ext cx="10073813" cy="168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スペースがおされてなければ、おなじ行をくりかえし</a:t>
            </a:r>
          </a:p>
          <a:p>
            <a:pPr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＝スペースがおされたら、スタート！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11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21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16" name="グループ"/>
          <p:cNvGrpSpPr/>
          <p:nvPr/>
        </p:nvGrpSpPr>
        <p:grpSpPr>
          <a:xfrm>
            <a:off x="7053112" y="2000729"/>
            <a:ext cx="417155" cy="433534"/>
            <a:chOff x="0" y="0"/>
            <a:chExt cx="417153" cy="433533"/>
          </a:xfrm>
        </p:grpSpPr>
        <p:sp>
          <p:nvSpPr>
            <p:cNvPr id="1213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4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5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20" name="グループ"/>
          <p:cNvGrpSpPr/>
          <p:nvPr/>
        </p:nvGrpSpPr>
        <p:grpSpPr>
          <a:xfrm>
            <a:off x="12107712" y="4820129"/>
            <a:ext cx="417155" cy="433534"/>
            <a:chOff x="0" y="0"/>
            <a:chExt cx="417153" cy="433533"/>
          </a:xfrm>
        </p:grpSpPr>
        <p:sp>
          <p:nvSpPr>
            <p:cNvPr id="1217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8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9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365" y="387131"/>
            <a:ext cx="11770070" cy="7237917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https://code4fukui.github.io/kunitaka/kidssafe.html…"/>
          <p:cNvSpPr txBox="1"/>
          <p:nvPr/>
        </p:nvSpPr>
        <p:spPr>
          <a:xfrm>
            <a:off x="622579" y="7976610"/>
            <a:ext cx="1175964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https://code4fukui.github.io/kunitaka/kidssafe.html</a:t>
            </a:r>
          </a:p>
          <a:p>
            <a:pPr/>
            <a:r>
              <a:t>越前市 x Code for FUKUI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23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22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28" name="グループ"/>
          <p:cNvGrpSpPr/>
          <p:nvPr/>
        </p:nvGrpSpPr>
        <p:grpSpPr>
          <a:xfrm>
            <a:off x="9711379" y="3418895"/>
            <a:ext cx="417155" cy="433535"/>
            <a:chOff x="0" y="0"/>
            <a:chExt cx="417153" cy="433533"/>
          </a:xfrm>
        </p:grpSpPr>
        <p:sp>
          <p:nvSpPr>
            <p:cNvPr id="1225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6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7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10 CLT:CLS:X=15:PLAY”$CDE2&quot;…"/>
          <p:cNvSpPr txBox="1"/>
          <p:nvPr/>
        </p:nvSpPr>
        <p:spPr>
          <a:xfrm>
            <a:off x="151870" y="2292349"/>
            <a:ext cx="12718853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chemeClr val="accent5"/>
                </a:solidFill>
              </a:rPr>
              <a:t>:PLAY”$CDE2"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BEEP:</a:t>
            </a:r>
            <a:r>
              <a:t>?TICK():END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231" name="BGM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BGM</a:t>
            </a:r>
          </a:p>
        </p:txBody>
      </p:sp>
      <p:sp>
        <p:nvSpPr>
          <p:cNvPr id="123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236" name="グループ"/>
          <p:cNvGrpSpPr/>
          <p:nvPr/>
        </p:nvGrpSpPr>
        <p:grpSpPr>
          <a:xfrm>
            <a:off x="10858879" y="2335162"/>
            <a:ext cx="417154" cy="433534"/>
            <a:chOff x="0" y="0"/>
            <a:chExt cx="417153" cy="433533"/>
          </a:xfrm>
        </p:grpSpPr>
        <p:sp>
          <p:nvSpPr>
            <p:cNvPr id="1233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4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5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40" name="グループ"/>
          <p:cNvGrpSpPr/>
          <p:nvPr/>
        </p:nvGrpSpPr>
        <p:grpSpPr>
          <a:xfrm>
            <a:off x="12476012" y="4663495"/>
            <a:ext cx="417154" cy="433535"/>
            <a:chOff x="0" y="0"/>
            <a:chExt cx="417153" cy="433533"/>
          </a:xfrm>
        </p:grpSpPr>
        <p:sp>
          <p:nvSpPr>
            <p:cNvPr id="1237" name="四角形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8" name="線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9" name="線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34 IF TICK()&gt;1000 ?”OME!”:END"/>
          <p:cNvSpPr txBox="1"/>
          <p:nvPr/>
        </p:nvSpPr>
        <p:spPr>
          <a:xfrm>
            <a:off x="151870" y="3892550"/>
            <a:ext cx="1271885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34 IF TICK()&gt;1000 ?”OME!”:END</a:t>
            </a:r>
          </a:p>
        </p:txBody>
      </p:sp>
      <p:sp>
        <p:nvSpPr>
          <p:cNvPr id="1243" name="ゲームクリア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ゲームクリア！</a:t>
            </a:r>
          </a:p>
        </p:txBody>
      </p:sp>
      <p:sp>
        <p:nvSpPr>
          <p:cNvPr id="1244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31 IF BTN(32) CLS"/>
          <p:cNvSpPr txBox="1"/>
          <p:nvPr/>
        </p:nvSpPr>
        <p:spPr>
          <a:xfrm>
            <a:off x="151870" y="3892550"/>
            <a:ext cx="1271885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31 IF BTN(32) CLS</a:t>
            </a:r>
          </a:p>
        </p:txBody>
      </p:sp>
      <p:sp>
        <p:nvSpPr>
          <p:cNvPr id="1247" name="スペースキーで反撃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スペースキーで反撃</a:t>
            </a:r>
          </a:p>
        </p:txBody>
      </p:sp>
      <p:sp>
        <p:nvSpPr>
          <p:cNvPr id="1248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15 L=3…"/>
          <p:cNvSpPr txBox="1"/>
          <p:nvPr/>
        </p:nvSpPr>
        <p:spPr>
          <a:xfrm>
            <a:off x="151870" y="3302000"/>
            <a:ext cx="12718853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L=3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L=L-1:BEEP:IF L=0 END</a:t>
            </a:r>
          </a:p>
        </p:txBody>
      </p:sp>
      <p:sp>
        <p:nvSpPr>
          <p:cNvPr id="1251" name="ライフ３つ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ライフ３つ</a:t>
            </a:r>
          </a:p>
        </p:txBody>
      </p:sp>
      <p:sp>
        <p:nvSpPr>
          <p:cNvPr id="1252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15 L=1…"/>
          <p:cNvSpPr txBox="1"/>
          <p:nvPr/>
        </p:nvSpPr>
        <p:spPr>
          <a:xfrm>
            <a:off x="151870" y="2908299"/>
            <a:ext cx="12718853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L=1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LC RND(32),23:?”$”;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38 N=SCR(X,5)</a:t>
            </a:r>
          </a:p>
          <a:p>
            <a:pPr algn="l">
              <a:defRPr sz="31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N IF N=36 L=L+1 ELSE L=L-1:IF L=0 BEEP:END</a:t>
            </a:r>
          </a:p>
        </p:txBody>
      </p:sp>
      <p:sp>
        <p:nvSpPr>
          <p:cNvPr id="1255" name="アイテムでライフ↑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アイテムでライフ↑</a:t>
            </a:r>
          </a:p>
        </p:txBody>
      </p:sp>
      <p:sp>
        <p:nvSpPr>
          <p:cNvPr id="1256" name="¥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AVE1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25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F3、1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F3、1、エンター</a:t>
            </a:r>
          </a:p>
        </p:txBody>
      </p:sp>
      <p:sp>
        <p:nvSpPr>
          <p:cNvPr id="1261" name="ほぞん（0〜3まで4つOK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ほぞん（0〜3まで4つOK）</a:t>
            </a:r>
          </a:p>
        </p:txBody>
      </p:sp>
      <p:pic>
        <p:nvPicPr>
          <p:cNvPr id="12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64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268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126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272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273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6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2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278" name="火災報知器屋さん社長…"/>
          <p:cNvSpPr txBox="1"/>
          <p:nvPr/>
        </p:nvSpPr>
        <p:spPr>
          <a:xfrm>
            <a:off x="6333561" y="7788275"/>
            <a:ext cx="6579529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火災報知器屋さん社長</a:t>
            </a:r>
          </a:p>
          <a:p>
            <a:pPr algn="l">
              <a:defRPr sz="4500"/>
            </a:pPr>
            <a:r>
              <a:t>自分でプログラミング！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050901"/>
            <a:ext cx="8680651" cy="472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6459" y="2474383"/>
            <a:ext cx="9331708" cy="374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282" name="エアコンを温度で自動制御"/>
          <p:cNvSpPr txBox="1"/>
          <p:nvPr/>
        </p:nvSpPr>
        <p:spPr>
          <a:xfrm>
            <a:off x="1293050" y="520700"/>
            <a:ext cx="10782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エアコンを温度で自動制御</a:t>
            </a:r>
          </a:p>
        </p:txBody>
      </p:sp>
      <p:sp>
        <p:nvSpPr>
          <p:cNvPr id="1283" name="熱中症予防！"/>
          <p:cNvSpPr txBox="1"/>
          <p:nvPr/>
        </p:nvSpPr>
        <p:spPr>
          <a:xfrm>
            <a:off x="9056983" y="7185447"/>
            <a:ext cx="3924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/>
            </a:lvl1pPr>
          </a:lstStyle>
          <a:p>
            <a:pPr/>
            <a:r>
              <a:t>熱中症予防！</a:t>
            </a:r>
          </a:p>
        </p:txBody>
      </p:sp>
      <p:sp>
        <p:nvSpPr>
          <p:cNvPr id="1284" name="https://fukuno.jig.jp/2952"/>
          <p:cNvSpPr txBox="1"/>
          <p:nvPr/>
        </p:nvSpPr>
        <p:spPr>
          <a:xfrm>
            <a:off x="9144169" y="8885131"/>
            <a:ext cx="338632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15640" t="0" r="11195" b="0"/>
          <a:stretch>
            <a:fillRect/>
          </a:stretch>
        </p:blipFill>
        <p:spPr>
          <a:xfrm>
            <a:off x="55033" y="853997"/>
            <a:ext cx="8635298" cy="538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0188" y="3920384"/>
            <a:ext cx="5789579" cy="3559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8182" y="833902"/>
            <a:ext cx="3878717" cy="2998058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https://kani-robocon.com/ 越前がにロボコン、得点システム"/>
          <p:cNvSpPr txBox="1"/>
          <p:nvPr/>
        </p:nvSpPr>
        <p:spPr>
          <a:xfrm>
            <a:off x="3059684" y="7976610"/>
            <a:ext cx="68854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5" invalidUrl="" action="" tgtFrame="" tooltip="" history="1" highlightClick="0" endSnd="0"/>
              </a:rPr>
              <a:t>https://kani-robocon.com/</a:t>
            </a:r>
            <a:br/>
            <a:r>
              <a:t>越前がにロボコン、得点システム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社会が見える、オープンデータ…"/>
          <p:cNvSpPr txBox="1"/>
          <p:nvPr>
            <p:ph type="title"/>
          </p:nvPr>
        </p:nvSpPr>
        <p:spPr>
          <a:xfrm>
            <a:off x="106727" y="101061"/>
            <a:ext cx="12791346" cy="1993352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/>
          <a:p>
            <a:pPr>
              <a:defRPr sz="5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社会が見える、オープンデータ</a:t>
            </a:r>
          </a:p>
          <a:p>
            <a:pPr>
              <a:defRPr sz="5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社会をつくる、シビックテック</a:t>
            </a:r>
          </a:p>
        </p:txBody>
      </p:sp>
      <p:pic>
        <p:nvPicPr>
          <p:cNvPr id="12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4526" r="0" b="120"/>
          <a:stretch>
            <a:fillRect/>
          </a:stretch>
        </p:blipFill>
        <p:spPr>
          <a:xfrm>
            <a:off x="-40085" y="2208068"/>
            <a:ext cx="13084781" cy="7560938"/>
          </a:xfrm>
          <a:prstGeom prst="rect">
            <a:avLst/>
          </a:prstGeom>
          <a:ln w="12700">
            <a:miter lim="400000"/>
          </a:ln>
        </p:spPr>
      </p:pic>
      <p:sp>
        <p:nvSpPr>
          <p:cNvPr id="1288" name="Photo credit: kevin dooley / Foter / CC BY"/>
          <p:cNvSpPr txBox="1"/>
          <p:nvPr/>
        </p:nvSpPr>
        <p:spPr>
          <a:xfrm>
            <a:off x="4777221" y="9231363"/>
            <a:ext cx="8146797" cy="43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00">
                <a:ln w="25400" cap="flat">
                  <a:solidFill>
                    <a:srgbClr val="53585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Photo credit: kevin dooley / Foter / CC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2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ゲームもロボットも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ゲームもロボットも</a:t>
            </a:r>
          </a:p>
          <a:p>
            <a:pPr/>
            <a:r>
              <a:t>じぶんでつくれる！</a:t>
            </a:r>
          </a:p>
        </p:txBody>
      </p:sp>
      <p:pic>
        <p:nvPicPr>
          <p:cNvPr id="12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7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297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298" name="https://ichigojam.net/IchigoJam.html"/>
          <p:cNvSpPr txBox="1"/>
          <p:nvPr/>
        </p:nvSpPr>
        <p:spPr>
          <a:xfrm>
            <a:off x="6507674" y="350837"/>
            <a:ext cx="7366128" cy="822326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  <p:sp>
        <p:nvSpPr>
          <p:cNvPr id="1299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03" name="LED : WAIT LIST RUN GOTO SAVE FILES LOAD NEW CLS LC RND BTN IF SCR END = + - &amp; /…"/>
          <p:cNvSpPr txBox="1"/>
          <p:nvPr/>
        </p:nvSpPr>
        <p:spPr>
          <a:xfrm>
            <a:off x="691852" y="2909531"/>
            <a:ext cx="11621096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>
              <a:lnSpc>
                <a:spcPct val="140000"/>
              </a:lnSpc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</a:t>
            </a:r>
          </a:p>
        </p:txBody>
      </p:sp>
      <p:sp>
        <p:nvSpPr>
          <p:cNvPr id="1304" name="26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26コ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307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308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309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310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311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312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313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314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315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316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317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318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319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320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321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322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323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324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325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326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327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328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329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330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331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332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333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334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335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336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337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338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339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3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5" name="https://ichigojam.net/print/"/>
          <p:cNvSpPr txBox="1"/>
          <p:nvPr/>
        </p:nvSpPr>
        <p:spPr>
          <a:xfrm>
            <a:off x="7719824" y="4470400"/>
            <a:ext cx="5623053" cy="812800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346" name="IchigoJamプリント…"/>
          <p:cNvSpPr txBox="1"/>
          <p:nvPr/>
        </p:nvSpPr>
        <p:spPr>
          <a:xfrm>
            <a:off x="7329590" y="2455333"/>
            <a:ext cx="5566284" cy="16764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/>
            </a:pPr>
            <a:r>
              <a:t>IchigoJamプリント</a:t>
            </a:r>
          </a:p>
          <a:p>
            <a:pPr defTabSz="457200">
              <a:defRPr sz="3000"/>
            </a:pPr>
            <a:r>
              <a:t>A5印刷対応ネット教材</a:t>
            </a:r>
          </a:p>
        </p:txBody>
      </p:sp>
      <p:pic>
        <p:nvPicPr>
          <p:cNvPr id="134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348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50" y="-1"/>
            <a:ext cx="7082833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矢印"/>
          <p:cNvSpPr/>
          <p:nvPr/>
        </p:nvSpPr>
        <p:spPr>
          <a:xfrm rot="8100000">
            <a:off x="5755716" y="5726670"/>
            <a:ext cx="3112552" cy="2241162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52" name="スマホでも見やすい…"/>
          <p:cNvSpPr txBox="1"/>
          <p:nvPr/>
        </p:nvSpPr>
        <p:spPr>
          <a:xfrm>
            <a:off x="7622116" y="3611033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スマホでも見やすい</a:t>
            </a:r>
          </a:p>
          <a:p>
            <a:pPr/>
            <a:r>
              <a:t>公式ドキュメントあるよ</a:t>
            </a:r>
          </a:p>
        </p:txBody>
      </p:sp>
      <p:pic>
        <p:nvPicPr>
          <p:cNvPr id="135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6854" y="5733388"/>
            <a:ext cx="3817244" cy="3817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まねて、いじる…"/>
          <p:cNvSpPr txBox="1"/>
          <p:nvPr>
            <p:ph type="title"/>
          </p:nvPr>
        </p:nvSpPr>
        <p:spPr>
          <a:xfrm>
            <a:off x="132159" y="3401251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まねて、いじる</a:t>
            </a:r>
          </a:p>
          <a:p>
            <a:pPr/>
            <a:r>
              <a:t>まねて、いじる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まだまだ足りない…"/>
          <p:cNvSpPr txBox="1"/>
          <p:nvPr/>
        </p:nvSpPr>
        <p:spPr>
          <a:xfrm>
            <a:off x="340042" y="3281362"/>
            <a:ext cx="12324716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6000"/>
            </a:pPr>
            <a:r>
              <a:t>まだまだ足りない</a:t>
            </a:r>
          </a:p>
          <a:p>
            <a:pPr defTabSz="821531">
              <a:defRPr sz="6000"/>
            </a:pPr>
            <a:r>
              <a:t>シビックテック</a:t>
            </a:r>
          </a:p>
          <a:p>
            <a:pPr defTabSz="821531">
              <a:defRPr sz="6000"/>
            </a:pPr>
            <a:r>
              <a:t>（市民による技術活用と社会貢献）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71"/>
          <a:stretch>
            <a:fillRect/>
          </a:stretch>
        </p:blipFill>
        <p:spPr>
          <a:xfrm>
            <a:off x="0" y="168808"/>
            <a:ext cx="13004800" cy="7345578"/>
          </a:xfrm>
          <a:prstGeom prst="rect">
            <a:avLst/>
          </a:prstGeom>
          <a:ln w="12700">
            <a:miter lim="400000"/>
          </a:ln>
        </p:spPr>
      </p:pic>
      <p:sp>
        <p:nvSpPr>
          <p:cNvPr id="1359" name="ベーマガ復活！（電子工作マガジン）…"/>
          <p:cNvSpPr txBox="1"/>
          <p:nvPr/>
        </p:nvSpPr>
        <p:spPr>
          <a:xfrm>
            <a:off x="394539" y="7847438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defTabSz="350520">
              <a:defRPr sz="4680">
                <a:solidFill>
                  <a:srgbClr val="044C49"/>
                </a:solidFill>
              </a:defRPr>
            </a:pPr>
            <a:r>
              <a:t>ベーマガ復活！（電子工作マガジン）</a:t>
            </a:r>
          </a:p>
          <a:p>
            <a:pPr defTabSz="350520">
              <a:defRPr sz="4680">
                <a:solidFill>
                  <a:srgbClr val="044C49"/>
                </a:solidFill>
              </a:defRPr>
            </a:pPr>
            <a:r>
              <a:t>by 電波新聞社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362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</a:defRPr>
            </a:lvl1pPr>
          </a:lstStyle>
          <a:p>
            <a:pPr/>
            <a:r>
              <a:t>Hana道場で販売、子供開発のロボット！</a:t>
            </a:r>
          </a:p>
        </p:txBody>
      </p:sp>
      <p:pic>
        <p:nvPicPr>
          <p:cNvPr id="13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365" name="メカ担当：MASAHARU（中2）…"/>
          <p:cNvSpPr txBox="1"/>
          <p:nvPr/>
        </p:nvSpPr>
        <p:spPr>
          <a:xfrm>
            <a:off x="8122924" y="6865238"/>
            <a:ext cx="384759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/>
            </a:pPr>
            <a:r>
              <a:t>メカ担当：MASAHARU（中2）</a:t>
            </a:r>
          </a:p>
          <a:p>
            <a:pPr>
              <a:defRPr sz="2000"/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3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ノートPCがもらえる!?"/>
          <p:cNvSpPr txBox="1"/>
          <p:nvPr/>
        </p:nvSpPr>
        <p:spPr>
          <a:xfrm>
            <a:off x="1234228" y="7956166"/>
            <a:ext cx="40728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ノートPCがもらえる!?</a:t>
            </a:r>
          </a:p>
        </p:txBody>
      </p:sp>
      <p:sp>
        <p:nvSpPr>
          <p:cNvPr id="1370" name="https://pcn.club/contest/"/>
          <p:cNvSpPr txBox="1"/>
          <p:nvPr/>
        </p:nvSpPr>
        <p:spPr>
          <a:xfrm>
            <a:off x="3909821" y="8918682"/>
            <a:ext cx="571855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3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372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373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62851" y="-16934"/>
            <a:ext cx="13330502" cy="3332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377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みんなの文化祭、NT鯖江 2022も企画中"/>
          <p:cNvSpPr txBox="1"/>
          <p:nvPr/>
        </p:nvSpPr>
        <p:spPr>
          <a:xfrm>
            <a:off x="1192022" y="8279342"/>
            <a:ext cx="10620757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みんなの文化祭、NT鯖江 2022も企画中</a:t>
            </a:r>
          </a:p>
        </p:txBody>
      </p:sp>
      <p:pic>
        <p:nvPicPr>
          <p:cNvPr id="13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98424"/>
            <a:ext cx="13004801" cy="6361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6374" y="-1181100"/>
            <a:ext cx="13337548" cy="9892573"/>
          </a:xfrm>
          <a:prstGeom prst="rect">
            <a:avLst/>
          </a:prstGeom>
          <a:ln w="12700">
            <a:miter lim="400000"/>
          </a:ln>
        </p:spPr>
      </p:pic>
      <p:sp>
        <p:nvSpPr>
          <p:cNvPr id="1383" name="毎月最終金曜日、鯖江で開催サイバーフライデー"/>
          <p:cNvSpPr txBox="1"/>
          <p:nvPr/>
        </p:nvSpPr>
        <p:spPr>
          <a:xfrm>
            <a:off x="247332" y="8943975"/>
            <a:ext cx="12510136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毎月最終金曜日、鯖江で開催サイバーフライデー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3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390" name="じぶんでつくる、じぶんのパソコン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443991">
              <a:defRPr sz="501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じぶんでつくる、じぶんのパソコン！</a:t>
            </a:r>
          </a:p>
        </p:txBody>
      </p:sp>
      <p:sp>
        <p:nvSpPr>
          <p:cNvPr id="1391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Apple I (1976)…"/>
          <p:cNvSpPr txBox="1"/>
          <p:nvPr/>
        </p:nvSpPr>
        <p:spPr>
          <a:xfrm>
            <a:off x="7722108" y="804333"/>
            <a:ext cx="4291585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/>
            </a:pPr>
            <a:r>
              <a:t>Apple I (1976) </a:t>
            </a:r>
          </a:p>
          <a:p>
            <a:pPr defTabSz="457200">
              <a:defRPr sz="4000"/>
            </a:pPr>
            <a:r>
              <a:t>（アップル ワン）</a:t>
            </a:r>
          </a:p>
          <a:p>
            <a:pPr defTabSz="457200">
              <a:defRPr sz="4000"/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/>
            </a:pPr>
            <a:r>
              <a:t>Apple社の初製品</a:t>
            </a:r>
          </a:p>
        </p:txBody>
      </p:sp>
      <p:sp>
        <p:nvSpPr>
          <p:cNvPr id="1394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IchigoJam は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（でも、値段は200分の1）</a:t>
            </a:r>
          </a:p>
        </p:txBody>
      </p:sp>
      <p:sp>
        <p:nvSpPr>
          <p:cNvPr id="1395" name="Apple I 開発者 - スティーブ・ウォズニアック氏"/>
          <p:cNvSpPr txBox="1"/>
          <p:nvPr/>
        </p:nvSpPr>
        <p:spPr>
          <a:xfrm>
            <a:off x="6837964" y="9038167"/>
            <a:ext cx="6152973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/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3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from Wikipedia"/>
          <p:cNvSpPr txBox="1"/>
          <p:nvPr/>
        </p:nvSpPr>
        <p:spPr>
          <a:xfrm>
            <a:off x="6215709" y="5075767"/>
            <a:ext cx="2206169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/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IchigoJam購入、はんだづけ、プログラミングできる…"/>
          <p:cNvSpPr txBox="1"/>
          <p:nvPr/>
        </p:nvSpPr>
        <p:spPr>
          <a:xfrm>
            <a:off x="1114433" y="7997591"/>
            <a:ext cx="1104686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IchigoJam購入、はんだづけ、プログラミングできる</a:t>
            </a:r>
          </a:p>
          <a:p>
            <a:pPr/>
            <a:r>
              <a:t>鯖江駅から徒歩5分、Hana道場（ハナドウジョウ）</a:t>
            </a:r>
          </a:p>
        </p:txBody>
      </p:sp>
      <p:pic>
        <p:nvPicPr>
          <p:cNvPr id="14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0943" r="0" b="0"/>
          <a:stretch>
            <a:fillRect/>
          </a:stretch>
        </p:blipFill>
        <p:spPr>
          <a:xfrm>
            <a:off x="-199" y="213696"/>
            <a:ext cx="13005372" cy="7453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はじまりはゲーム"/>
          <p:cNvSpPr txBox="1"/>
          <p:nvPr/>
        </p:nvSpPr>
        <p:spPr>
          <a:xfrm>
            <a:off x="2406332" y="4297363"/>
            <a:ext cx="819213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はじまりはゲーム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IchigoJam購入、はんだづけ、プログラミングできる…"/>
          <p:cNvSpPr txBox="1"/>
          <p:nvPr/>
        </p:nvSpPr>
        <p:spPr>
          <a:xfrm>
            <a:off x="1114433" y="7997591"/>
            <a:ext cx="1104686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IchigoJam購入、はんだづけ、プログラミングできる</a:t>
            </a:r>
          </a:p>
          <a:p>
            <a:pPr/>
            <a:r>
              <a:t>鯖江駅から徒歩5分、Hana道場（ハナドウジョウ）</a:t>
            </a:r>
          </a:p>
        </p:txBody>
      </p:sp>
      <p:pic>
        <p:nvPicPr>
          <p:cNvPr id="14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989311"/>
            <a:ext cx="13004801" cy="8656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8580" y="-1127132"/>
            <a:ext cx="13221960" cy="8794142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IchigoJam購入、はんだづけ、プログラミングできる…"/>
          <p:cNvSpPr txBox="1"/>
          <p:nvPr/>
        </p:nvSpPr>
        <p:spPr>
          <a:xfrm>
            <a:off x="1114433" y="7997591"/>
            <a:ext cx="1104686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IchigoJam購入、はんだづけ、プログラミングできる</a:t>
            </a:r>
          </a:p>
          <a:p>
            <a:pPr/>
            <a:r>
              <a:t>鯖江駅から徒歩5分、Hana道場（ハナドウジョウ）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IchigoJam購入、はんだづけ、プログラミングできる…"/>
          <p:cNvSpPr txBox="1"/>
          <p:nvPr/>
        </p:nvSpPr>
        <p:spPr>
          <a:xfrm>
            <a:off x="1114433" y="7997591"/>
            <a:ext cx="11046867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IchigoJam購入、はんだづけ、プログラミングできる</a:t>
            </a:r>
          </a:p>
          <a:p>
            <a:pPr/>
            <a:r>
              <a:t>鯖江駅から徒歩5分、Hana道場（ハナドウジョウ）</a:t>
            </a:r>
          </a:p>
        </p:txBody>
      </p:sp>
      <p:pic>
        <p:nvPicPr>
          <p:cNvPr id="14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67" y="-1034396"/>
            <a:ext cx="13072533" cy="8701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イメージ" descr="イメージ"/>
          <p:cNvPicPr>
            <a:picLocks noChangeAspect="1"/>
          </p:cNvPicPr>
          <p:nvPr/>
        </p:nvPicPr>
        <p:blipFill>
          <a:blip r:embed="rId2">
            <a:alphaModFix amt="71184"/>
            <a:extLst/>
          </a:blip>
          <a:stretch>
            <a:fillRect/>
          </a:stretch>
        </p:blipFill>
        <p:spPr>
          <a:xfrm>
            <a:off x="615950" y="590550"/>
            <a:ext cx="11772900" cy="7353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15" name="グループ"/>
          <p:cNvGrpSpPr/>
          <p:nvPr/>
        </p:nvGrpSpPr>
        <p:grpSpPr>
          <a:xfrm>
            <a:off x="4951148" y="1911482"/>
            <a:ext cx="3586957" cy="2094707"/>
            <a:chOff x="0" y="0"/>
            <a:chExt cx="3586956" cy="2094706"/>
          </a:xfrm>
        </p:grpSpPr>
        <p:sp>
          <p:nvSpPr>
            <p:cNvPr id="1413" name="コールアウト"/>
            <p:cNvSpPr/>
            <p:nvPr/>
          </p:nvSpPr>
          <p:spPr>
            <a:xfrm>
              <a:off x="0" y="0"/>
              <a:ext cx="3586957" cy="209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71" y="0"/>
                  </a:moveTo>
                  <a:cubicBezTo>
                    <a:pt x="256" y="0"/>
                    <a:pt x="0" y="439"/>
                    <a:pt x="0" y="978"/>
                  </a:cubicBezTo>
                  <a:lnTo>
                    <a:pt x="0" y="16198"/>
                  </a:lnTo>
                  <a:cubicBezTo>
                    <a:pt x="0" y="16737"/>
                    <a:pt x="256" y="17176"/>
                    <a:pt x="571" y="17176"/>
                  </a:cubicBezTo>
                  <a:lnTo>
                    <a:pt x="7631" y="17176"/>
                  </a:lnTo>
                  <a:lnTo>
                    <a:pt x="8771" y="21600"/>
                  </a:lnTo>
                  <a:lnTo>
                    <a:pt x="9911" y="17176"/>
                  </a:lnTo>
                  <a:lnTo>
                    <a:pt x="21029" y="17176"/>
                  </a:lnTo>
                  <a:cubicBezTo>
                    <a:pt x="21344" y="17176"/>
                    <a:pt x="21600" y="16737"/>
                    <a:pt x="21600" y="16198"/>
                  </a:cubicBezTo>
                  <a:lnTo>
                    <a:pt x="21600" y="978"/>
                  </a:lnTo>
                  <a:cubicBezTo>
                    <a:pt x="21600" y="439"/>
                    <a:pt x="21344" y="0"/>
                    <a:pt x="21029" y="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414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6778" y="391450"/>
              <a:ext cx="3073401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16" name="四角形"/>
          <p:cNvSpPr/>
          <p:nvPr/>
        </p:nvSpPr>
        <p:spPr>
          <a:xfrm>
            <a:off x="6361807" y="4011660"/>
            <a:ext cx="149292" cy="17801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17" name="Hana道場 - 西鯖江駅か鯖江駅から徒歩5分"/>
          <p:cNvSpPr txBox="1"/>
          <p:nvPr/>
        </p:nvSpPr>
        <p:spPr>
          <a:xfrm>
            <a:off x="340677" y="8364656"/>
            <a:ext cx="123234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Hana道場 - 西鯖江駅か鯖江駅から徒歩5分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witterで解決！…"/>
          <p:cNvSpPr txBox="1"/>
          <p:nvPr>
            <p:ph type="body" sz="half" idx="1"/>
          </p:nvPr>
        </p:nvSpPr>
        <p:spPr>
          <a:xfrm>
            <a:off x="285294" y="806112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508254">
              <a:spcBef>
                <a:spcPts val="3300"/>
              </a:spcBef>
              <a:buSzTx/>
              <a:buNone/>
              <a:defRPr sz="9222"/>
            </a:pPr>
            <a:r>
              <a:t>Twitterで解決！</a:t>
            </a:r>
          </a:p>
          <a:p>
            <a:pPr marL="0" indent="0" algn="ctr" defTabSz="508254">
              <a:spcBef>
                <a:spcPts val="3300"/>
              </a:spcBef>
              <a:buSzTx/>
              <a:buNone/>
              <a:defRPr sz="6090"/>
            </a:pPr>
            <a:r>
              <a:t>#IchigoJam をつけて質問どうぞ！</a:t>
            </a:r>
          </a:p>
        </p:txBody>
      </p:sp>
      <p:pic>
        <p:nvPicPr>
          <p:cNvPr id="14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7062" y="5007947"/>
            <a:ext cx="3474410" cy="347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421" name="@taisukef"/>
          <p:cNvSpPr txBox="1"/>
          <p:nvPr/>
        </p:nvSpPr>
        <p:spPr>
          <a:xfrm>
            <a:off x="785886" y="8408352"/>
            <a:ext cx="4896762" cy="120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5000">
                <a:solidFill>
                  <a:srgbClr val="044C49"/>
                </a:solidFill>
              </a:defRPr>
            </a:lvl1pPr>
          </a:lstStyle>
          <a:p>
            <a:pPr/>
            <a:r>
              <a:t>@taisukef</a:t>
            </a:r>
          </a:p>
        </p:txBody>
      </p:sp>
      <p:sp>
        <p:nvSpPr>
          <p:cNvPr id="1422" name="垢バレを防ぐプログラミング専用の新規の別アカでOK！"/>
          <p:cNvSpPr txBox="1"/>
          <p:nvPr/>
        </p:nvSpPr>
        <p:spPr>
          <a:xfrm>
            <a:off x="5564187" y="6465752"/>
            <a:ext cx="7108297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3800"/>
              </a:spcBef>
              <a:defRPr sz="4000">
                <a:solidFill>
                  <a:srgbClr val="044C49"/>
                </a:solidFill>
              </a:defRPr>
            </a:lvl1pPr>
          </a:lstStyle>
          <a:p>
            <a:pPr/>
            <a:r>
              <a:t>垢バレを防ぐプログラミング専用の新規の別アカでOK！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ふりかえり…"/>
          <p:cNvSpPr txBox="1"/>
          <p:nvPr/>
        </p:nvSpPr>
        <p:spPr>
          <a:xfrm>
            <a:off x="2245042" y="1795462"/>
            <a:ext cx="8514716" cy="585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/>
            </a:pPr>
            <a:r>
              <a:t>ふりかえり</a:t>
            </a:r>
          </a:p>
          <a:p>
            <a:pPr defTabSz="821531">
              <a:defRPr sz="6000"/>
            </a:pPr>
          </a:p>
          <a:p>
            <a:pPr defTabSz="821531">
              <a:defRPr sz="6000"/>
            </a:pPr>
            <a:r>
              <a:t>おもしろかったこと</a:t>
            </a:r>
          </a:p>
          <a:p>
            <a:pPr defTabSz="821531">
              <a:defRPr sz="6000"/>
            </a:pPr>
            <a:r>
              <a:t>やってみたくなったこと</a:t>
            </a:r>
          </a:p>
          <a:p>
            <a:pPr defTabSz="821531">
              <a:defRPr sz="6000"/>
            </a:pPr>
            <a:r>
              <a:t>書き出してみよう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27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pic>
        <p:nvPicPr>
          <p:cNvPr id="1428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79983" y="259719"/>
            <a:ext cx="5444834" cy="803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429" name="株式会社 jig.jp 創業者＆取締役会長…"/>
          <p:cNvSpPr txBox="1"/>
          <p:nvPr/>
        </p:nvSpPr>
        <p:spPr>
          <a:xfrm>
            <a:off x="4462974" y="7970642"/>
            <a:ext cx="528881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/>
            </a:pPr>
            <a:r>
              <a:t>株式会社 jig.jp 創業者＆取締役会長 </a:t>
            </a:r>
          </a:p>
          <a:p>
            <a:pPr>
              <a:defRPr sz="2200"/>
            </a:pPr>
            <a:r>
              <a:t>IchigoJam 開発者 福野泰介 </a:t>
            </a:r>
          </a:p>
          <a:p>
            <a:pPr>
              <a:defRPr sz="2200"/>
            </a:pPr>
            <a:r>
              <a:t>@taisukef / Facebook / fukuno@jig.jp</a:t>
            </a:r>
          </a:p>
        </p:txBody>
      </p:sp>
      <p:sp>
        <p:nvSpPr>
          <p:cNvPr id="1430" name="https://fukuno.jig.jp/"/>
          <p:cNvSpPr txBox="1"/>
          <p:nvPr/>
        </p:nvSpPr>
        <p:spPr>
          <a:xfrm>
            <a:off x="234343" y="8780583"/>
            <a:ext cx="321432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31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501" y="6157895"/>
            <a:ext cx="2366005" cy="2366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88078" y="6733678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435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pic>
        <p:nvPicPr>
          <p:cNvPr id="1436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9266" y="2778459"/>
            <a:ext cx="1261808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https://ichigojam.net/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9380866" y="2312051"/>
            <a:ext cx="337860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https://ichigojam.net/</a:t>
            </a:r>
          </a:p>
        </p:txBody>
      </p:sp>
      <p:sp>
        <p:nvSpPr>
          <p:cNvPr id="1438" name="このプレゼンテーションは CC BY のオープンデータです…"/>
          <p:cNvSpPr txBox="1"/>
          <p:nvPr/>
        </p:nvSpPr>
        <p:spPr>
          <a:xfrm>
            <a:off x="719073" y="812800"/>
            <a:ext cx="8310373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このプレゼンテーションは CC BY のオープンデータです</a:t>
            </a:r>
          </a:p>
          <a:p>
            <a:pPr algn="l">
              <a:defRPr sz="2400"/>
            </a:pPr>
            <a:r>
              <a:t>出典記載のみで、自由に編集・改変してご活用いただけます</a:t>
            </a:r>
          </a:p>
        </p:txBody>
      </p:sp>
      <p:sp>
        <p:nvSpPr>
          <p:cNvPr id="1439" name="使用フォント（表示が崩れる場合、こちらをインストールしてご欄ください）…"/>
          <p:cNvSpPr txBox="1"/>
          <p:nvPr/>
        </p:nvSpPr>
        <p:spPr>
          <a:xfrm>
            <a:off x="702140" y="3857866"/>
            <a:ext cx="11125709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</a:p>
          <a:p>
            <a:pPr algn="l">
              <a:defRPr sz="2400"/>
            </a:pPr>
            <a:r>
              <a:t>使用フォント（表示が崩れる場合、こちらをインストールしてご欄ください）</a:t>
            </a:r>
          </a:p>
          <a:p>
            <a:pPr algn="l">
              <a:defRPr sz="2400"/>
            </a:pPr>
          </a:p>
          <a:p>
            <a:pPr marL="423333" indent="-423333" algn="l">
              <a:buSzPct val="100000"/>
              <a:buAutoNum type="arabicPeriod" startAt="1"/>
              <a:defRPr sz="2400"/>
            </a:pPr>
            <a:r>
              <a:t>IchigoJam 1.4 FONT</a:t>
            </a:r>
          </a:p>
          <a:p>
            <a:pPr marL="423333" indent="-423333" algn="l">
              <a:buSzPct val="100000"/>
              <a:buAutoNum type="arabicPeriod" startAt="1"/>
              <a:defRPr sz="2400"/>
            </a:pPr>
            <a:r>
              <a:t>IchigoJam-GRAPH</a:t>
            </a:r>
          </a:p>
          <a:p>
            <a:pPr algn="l">
              <a:defRPr sz="2400"/>
            </a:pPr>
            <a:r>
              <a:rPr u="sng">
                <a:hlinkClick r:id="rId6" invalidUrl="" action="" tgtFrame="" tooltip="" history="1" highlightClick="0" endSnd="0"/>
              </a:rPr>
              <a:t>https://15jamrecipe.jimdofree.com/ツール/フォント-truetype/</a:t>
            </a:r>
          </a:p>
          <a:p>
            <a:pPr algn="l">
              <a:defRPr sz="2400"/>
            </a:pPr>
            <a:r>
              <a:t>CC BY IchigoJam </a:t>
            </a:r>
            <a:r>
              <a:rPr u="sng">
                <a:hlinkClick r:id="rId5" invalidUrl="" action="" tgtFrame="" tooltip="" history="1" highlightClick="0" endSnd="0"/>
              </a:rPr>
              <a:t>https://ichigojam.net/</a:t>
            </a:r>
            <a:r>
              <a:t> / 🎈 BALLOON | FU-SEN </a:t>
            </a:r>
            <a:r>
              <a:rPr u="sng">
                <a:hlinkClick r:id="rId7" invalidUrl="" action="" tgtFrame="" tooltip="" history="1" highlightClick="0" endSnd="0"/>
              </a:rPr>
              <a:t>https://15jamrecipe.jimdofree.com/</a:t>
            </a:r>
          </a:p>
          <a:p>
            <a:pPr algn="l">
              <a:defRPr sz="2400"/>
            </a:pPr>
          </a:p>
          <a:p>
            <a:pPr algn="l">
              <a:defRPr sz="2400"/>
            </a:pPr>
            <a:r>
              <a:t>3. こども丸ゴシック</a:t>
            </a:r>
          </a:p>
          <a:p>
            <a:pPr algn="l">
              <a:defRPr sz="2400"/>
            </a:pPr>
            <a:r>
              <a:rPr u="sng">
                <a:hlinkClick r:id="rId8" invalidUrl="" action="" tgtFrame="" tooltip="" history="1" highlightClick="0" endSnd="0"/>
              </a:rPr>
              <a:t>https://typingart.net/?p=40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901" y="435062"/>
            <a:ext cx="7558998" cy="71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任天堂 スーパーマリオブラザーズ…"/>
          <p:cNvSpPr txBox="1"/>
          <p:nvPr/>
        </p:nvSpPr>
        <p:spPr>
          <a:xfrm>
            <a:off x="1661159" y="7725833"/>
            <a:ext cx="968248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任天堂 スーパーマリオブラザーズ</a:t>
            </a:r>
          </a:p>
          <a:p>
            <a:pPr defTabSz="821531">
              <a:defRPr sz="5000"/>
            </a:pPr>
            <a:r>
              <a:t>1985年 6才 ゲームが好き！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ゲーム、つくれる！？"/>
          <p:cNvSpPr txBox="1"/>
          <p:nvPr/>
        </p:nvSpPr>
        <p:spPr>
          <a:xfrm>
            <a:off x="1405572" y="4297363"/>
            <a:ext cx="1019365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ゲーム、つくれる！？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61" y="197735"/>
            <a:ext cx="8490370" cy="6239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3" name="グループ"/>
          <p:cNvGrpSpPr/>
          <p:nvPr/>
        </p:nvGrpSpPr>
        <p:grpSpPr>
          <a:xfrm>
            <a:off x="804340" y="4207723"/>
            <a:ext cx="4830499" cy="3471246"/>
            <a:chOff x="0" y="0"/>
            <a:chExt cx="4830498" cy="3471245"/>
          </a:xfrm>
        </p:grpSpPr>
        <p:pic>
          <p:nvPicPr>
            <p:cNvPr id="331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4061"/>
            <a:stretch>
              <a:fillRect/>
            </a:stretch>
          </p:blipFill>
          <p:spPr>
            <a:xfrm>
              <a:off x="0" y="0"/>
              <a:ext cx="4830499" cy="34712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イメージ" descr="イメージ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30621" y="2147072"/>
              <a:ext cx="1969256" cy="44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4" name="買ってもらったパソコン MSX…"/>
          <p:cNvSpPr txBox="1"/>
          <p:nvPr/>
        </p:nvSpPr>
        <p:spPr>
          <a:xfrm>
            <a:off x="2094230" y="7760683"/>
            <a:ext cx="881634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/>
            </a:pPr>
            <a:r>
              <a:t>買ってもらったパソコン MSX</a:t>
            </a:r>
          </a:p>
          <a:p>
            <a:pPr defTabSz="821531">
              <a:defRPr sz="5000"/>
            </a:pPr>
            <a:r>
              <a:t>1987年 8才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8138" y="508759"/>
            <a:ext cx="8528524" cy="638864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1997年 在学中作っていた地図アプリ…"/>
          <p:cNvSpPr txBox="1"/>
          <p:nvPr/>
        </p:nvSpPr>
        <p:spPr>
          <a:xfrm>
            <a:off x="545933" y="7322139"/>
            <a:ext cx="11912933" cy="1584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4500"/>
            </a:pPr>
            <a:r>
              <a:t>1997年 在学中作っていた地図アプリ</a:t>
            </a:r>
          </a:p>
          <a:p>
            <a:pPr defTabSz="821531">
              <a:defRPr sz="4500"/>
            </a:pPr>
            <a:r>
              <a:t>卒業後、起業、今に至る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702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福野泰介 / ふくのたいすけ…"/>
          <p:cNvSpPr txBox="1"/>
          <p:nvPr/>
        </p:nvSpPr>
        <p:spPr>
          <a:xfrm>
            <a:off x="2956797" y="1222086"/>
            <a:ext cx="5618989" cy="26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福野泰介 / ふくのたいすけ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株式会社 jig.jp 創業者＆会長</a:t>
            </a:r>
          </a:p>
          <a:p>
            <a:pPr>
              <a:defRPr sz="2600"/>
            </a:pPr>
            <a:r>
              <a:t>IchigoJam 開発者</a:t>
            </a:r>
          </a:p>
          <a:p>
            <a:pPr>
              <a:defRPr sz="2600"/>
            </a:pPr>
            <a:r>
              <a:t>Code for FUKUI 代表</a:t>
            </a:r>
          </a:p>
        </p:txBody>
      </p:sp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62801" y="70653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772558" y="7097461"/>
            <a:ext cx="1262663" cy="841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85059" y="8553623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つくろう！"/>
          <p:cNvSpPr txBox="1"/>
          <p:nvPr/>
        </p:nvSpPr>
        <p:spPr>
          <a:xfrm>
            <a:off x="3884612" y="4297363"/>
            <a:ext cx="523557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>
              <a:defRPr sz="45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(GIGA IchigoDake + Chromebook)</a:t>
            </a:r>
          </a:p>
        </p:txBody>
      </p:sp>
      <p:pic>
        <p:nvPicPr>
          <p:cNvPr id="34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347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35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" y="-251884"/>
            <a:ext cx="9682635" cy="7153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2682" y="4788683"/>
            <a:ext cx="6406802" cy="4793467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栃木県立栃木工業高校…"/>
          <p:cNvSpPr txBox="1"/>
          <p:nvPr/>
        </p:nvSpPr>
        <p:spPr>
          <a:xfrm>
            <a:off x="857249" y="7708900"/>
            <a:ext cx="468630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栃木県立栃木工業高校</a:t>
            </a:r>
          </a:p>
          <a:p>
            <a:pPr/>
            <a:r>
              <a:t>SkyBerryJam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ぎが いちごだけ…"/>
          <p:cNvSpPr txBox="1"/>
          <p:nvPr>
            <p:ph type="title"/>
          </p:nvPr>
        </p:nvSpPr>
        <p:spPr>
          <a:xfrm>
            <a:off x="3424766" y="3377627"/>
            <a:ext cx="11099801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ぎが いちごだけ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GIGA IchigoDake</a:t>
            </a:r>
          </a:p>
        </p:txBody>
      </p:sp>
      <p:pic>
        <p:nvPicPr>
          <p:cNvPr id="3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403913" y="372011"/>
            <a:ext cx="4423688" cy="9009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403913" y="372011"/>
            <a:ext cx="4423688" cy="900957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これがコンピューター！…"/>
          <p:cNvSpPr txBox="1"/>
          <p:nvPr>
            <p:ph type="title"/>
          </p:nvPr>
        </p:nvSpPr>
        <p:spPr>
          <a:xfrm>
            <a:off x="5332412" y="3783867"/>
            <a:ext cx="7420042" cy="2185866"/>
          </a:xfrm>
          <a:prstGeom prst="rect">
            <a:avLst/>
          </a:prstGeom>
        </p:spPr>
        <p:txBody>
          <a:bodyPr/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300円</a:t>
            </a:r>
            <a:r>
              <a:t>！</a:t>
            </a:r>
          </a:p>
        </p:txBody>
      </p:sp>
      <p:sp>
        <p:nvSpPr>
          <p:cNvPr id="365" name="矢印"/>
          <p:cNvSpPr/>
          <p:nvPr/>
        </p:nvSpPr>
        <p:spPr>
          <a:xfrm rot="10800000">
            <a:off x="3162597" y="4241800"/>
            <a:ext cx="1990858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6" name="（GIGA IchigoDakeは2000円）"/>
          <p:cNvSpPr txBox="1"/>
          <p:nvPr/>
        </p:nvSpPr>
        <p:spPr>
          <a:xfrm>
            <a:off x="5107086" y="6158969"/>
            <a:ext cx="7870694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（GIGA IchigoDakeは2000円）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75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2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3" name="プログラミング概論"/>
          <p:cNvSpPr txBox="1"/>
          <p:nvPr/>
        </p:nvSpPr>
        <p:spPr>
          <a:xfrm>
            <a:off x="1873250" y="1940432"/>
            <a:ext cx="9258301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プログラミング概論</a:t>
            </a:r>
          </a:p>
        </p:txBody>
      </p:sp>
      <p:sp>
        <p:nvSpPr>
          <p:cNvPr id="284" name="はじめてのプログラミング…"/>
          <p:cNvSpPr txBox="1"/>
          <p:nvPr/>
        </p:nvSpPr>
        <p:spPr>
          <a:xfrm>
            <a:off x="1575152" y="4828719"/>
            <a:ext cx="9854496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/>
            </a:pPr>
            <a:r>
              <a:t>はじめてのプログラミング</a:t>
            </a:r>
          </a:p>
          <a:p>
            <a:pPr marL="881944" indent="-881944" algn="l">
              <a:buSzPct val="100000"/>
              <a:buAutoNum type="arabicPeriod" startAt="1"/>
              <a:defRPr sz="5000"/>
            </a:pPr>
            <a:r>
              <a:t>制御と計測とインターネット</a:t>
            </a:r>
          </a:p>
          <a:p>
            <a:pPr marL="881944" indent="-881944" algn="l">
              <a:buSzPct val="100000"/>
              <a:buAutoNum type="arabicPeriod" startAt="1"/>
              <a:defRPr sz="5000"/>
            </a:pPr>
            <a:r>
              <a:t>スマホアプリとシビックテック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IGA IchigoDake"/>
          <p:cNvSpPr txBox="1"/>
          <p:nvPr/>
        </p:nvSpPr>
        <p:spPr>
          <a:xfrm>
            <a:off x="647939" y="22326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381" name="ぎが いちごだけ"/>
          <p:cNvSpPr txBox="1"/>
          <p:nvPr/>
        </p:nvSpPr>
        <p:spPr>
          <a:xfrm>
            <a:off x="1412225" y="18236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sp>
        <p:nvSpPr>
          <p:cNvPr id="382" name="+"/>
          <p:cNvSpPr txBox="1"/>
          <p:nvPr/>
        </p:nvSpPr>
        <p:spPr>
          <a:xfrm>
            <a:off x="5370166" y="4920255"/>
            <a:ext cx="4837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83" name="Chromebook"/>
          <p:cNvSpPr txBox="1"/>
          <p:nvPr/>
        </p:nvSpPr>
        <p:spPr>
          <a:xfrm>
            <a:off x="8147960" y="2163563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384" name="くろむぶっく"/>
          <p:cNvSpPr txBox="1"/>
          <p:nvPr/>
        </p:nvSpPr>
        <p:spPr>
          <a:xfrm>
            <a:off x="8831474" y="1795262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pic>
        <p:nvPicPr>
          <p:cNvPr id="3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60000">
            <a:off x="1227370" y="2893906"/>
            <a:ext cx="2811159" cy="5725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1189" y="2801039"/>
            <a:ext cx="6123672" cy="4532522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Dell Chromebook 3100 entry https://www.dell.com/ja-jp/shop/"/>
          <p:cNvSpPr txBox="1"/>
          <p:nvPr/>
        </p:nvSpPr>
        <p:spPr>
          <a:xfrm>
            <a:off x="8292093" y="7412237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455" y="684372"/>
            <a:ext cx="12639305" cy="935515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矢印"/>
          <p:cNvSpPr/>
          <p:nvPr/>
        </p:nvSpPr>
        <p:spPr>
          <a:xfrm flipH="1" rot="10800000">
            <a:off x="4275763" y="5796905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1" name="さす"/>
          <p:cNvSpPr txBox="1"/>
          <p:nvPr/>
        </p:nvSpPr>
        <p:spPr>
          <a:xfrm>
            <a:off x="4310274" y="7065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92" name="Chromebook"/>
          <p:cNvSpPr txBox="1"/>
          <p:nvPr/>
        </p:nvSpPr>
        <p:spPr>
          <a:xfrm>
            <a:off x="8198760" y="406730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393" name="くろむぶっく"/>
          <p:cNvSpPr txBox="1"/>
          <p:nvPr/>
        </p:nvSpPr>
        <p:spPr>
          <a:xfrm>
            <a:off x="8882274" y="38429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sp>
        <p:nvSpPr>
          <p:cNvPr id="394" name="Dell Chromebook 3100 entry https://www.dell.com/ja-jp/shop/"/>
          <p:cNvSpPr txBox="1"/>
          <p:nvPr/>
        </p:nvSpPr>
        <p:spPr>
          <a:xfrm>
            <a:off x="3313693" y="9105570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  <p:sp>
        <p:nvSpPr>
          <p:cNvPr id="395" name="GIGA IchigoDake"/>
          <p:cNvSpPr txBox="1"/>
          <p:nvPr/>
        </p:nvSpPr>
        <p:spPr>
          <a:xfrm>
            <a:off x="1765539" y="28930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396" name="ぎが いちごだけ"/>
          <p:cNvSpPr txBox="1"/>
          <p:nvPr/>
        </p:nvSpPr>
        <p:spPr>
          <a:xfrm>
            <a:off x="2529825" y="24840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pic>
        <p:nvPicPr>
          <p:cNvPr id="39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60000">
            <a:off x="3568368" y="2882729"/>
            <a:ext cx="1821401" cy="3709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455" y="684372"/>
            <a:ext cx="12639305" cy="935515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矢印"/>
          <p:cNvSpPr/>
          <p:nvPr/>
        </p:nvSpPr>
        <p:spPr>
          <a:xfrm flipH="1" rot="10800000">
            <a:off x="4742620" y="58138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1" name="さす"/>
          <p:cNvSpPr txBox="1"/>
          <p:nvPr/>
        </p:nvSpPr>
        <p:spPr>
          <a:xfrm>
            <a:off x="4777132" y="70826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402" name="Chromebook"/>
          <p:cNvSpPr txBox="1"/>
          <p:nvPr/>
        </p:nvSpPr>
        <p:spPr>
          <a:xfrm>
            <a:off x="8198760" y="406730"/>
            <a:ext cx="331012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Chromebook</a:t>
            </a:r>
          </a:p>
        </p:txBody>
      </p:sp>
      <p:sp>
        <p:nvSpPr>
          <p:cNvPr id="403" name="くろむぶっく"/>
          <p:cNvSpPr txBox="1"/>
          <p:nvPr/>
        </p:nvSpPr>
        <p:spPr>
          <a:xfrm>
            <a:off x="8882274" y="38429"/>
            <a:ext cx="19431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くろむぶっく</a:t>
            </a:r>
          </a:p>
        </p:txBody>
      </p:sp>
      <p:sp>
        <p:nvSpPr>
          <p:cNvPr id="404" name="Dell Chromebook 3100 entry https://www.dell.com/ja-jp/shop/"/>
          <p:cNvSpPr txBox="1"/>
          <p:nvPr/>
        </p:nvSpPr>
        <p:spPr>
          <a:xfrm>
            <a:off x="3313693" y="9105570"/>
            <a:ext cx="302186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Dell Chromebook 3100 entry</a:t>
            </a:r>
            <a:br/>
            <a:r>
              <a:t>https://www.dell.com/ja-jp/shop/</a:t>
            </a:r>
          </a:p>
        </p:txBody>
      </p:sp>
      <p:sp>
        <p:nvSpPr>
          <p:cNvPr id="405" name="GIGA IchigoDake"/>
          <p:cNvSpPr txBox="1"/>
          <p:nvPr/>
        </p:nvSpPr>
        <p:spPr>
          <a:xfrm>
            <a:off x="1765539" y="2893042"/>
            <a:ext cx="39700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GIGA IchigoDake</a:t>
            </a:r>
          </a:p>
        </p:txBody>
      </p:sp>
      <p:sp>
        <p:nvSpPr>
          <p:cNvPr id="406" name="ぎが いちごだけ"/>
          <p:cNvSpPr txBox="1"/>
          <p:nvPr/>
        </p:nvSpPr>
        <p:spPr>
          <a:xfrm>
            <a:off x="2529825" y="2484051"/>
            <a:ext cx="24414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ぎが いちごだけ</a:t>
            </a:r>
          </a:p>
        </p:txBody>
      </p:sp>
      <p:pic>
        <p:nvPicPr>
          <p:cNvPr id="40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0" b="18015"/>
          <a:stretch>
            <a:fillRect/>
          </a:stretch>
        </p:blipFill>
        <p:spPr>
          <a:xfrm rot="16260000">
            <a:off x="4084789" y="3236853"/>
            <a:ext cx="1821402" cy="30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450" y="1784350"/>
            <a:ext cx="11899900" cy="6616700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15j.app"/>
          <p:cNvSpPr txBox="1"/>
          <p:nvPr/>
        </p:nvSpPr>
        <p:spPr>
          <a:xfrm>
            <a:off x="6758855" y="358407"/>
            <a:ext cx="292455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15j.app</a:t>
            </a:r>
          </a:p>
        </p:txBody>
      </p:sp>
      <p:sp>
        <p:nvSpPr>
          <p:cNvPr id="411" name="ブラウザで開く"/>
          <p:cNvSpPr txBox="1"/>
          <p:nvPr/>
        </p:nvSpPr>
        <p:spPr>
          <a:xfrm>
            <a:off x="2728383" y="633573"/>
            <a:ext cx="3314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ブラウザで開く</a:t>
            </a:r>
          </a:p>
        </p:txBody>
      </p:sp>
      <p:sp>
        <p:nvSpPr>
          <p:cNvPr id="412" name="矢印"/>
          <p:cNvSpPr/>
          <p:nvPr/>
        </p:nvSpPr>
        <p:spPr>
          <a:xfrm rot="16200000">
            <a:off x="7967133" y="6697133"/>
            <a:ext cx="2291259" cy="229125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3" name="こちらをクリック"/>
          <p:cNvSpPr txBox="1"/>
          <p:nvPr/>
        </p:nvSpPr>
        <p:spPr>
          <a:xfrm>
            <a:off x="7226812" y="9083307"/>
            <a:ext cx="3771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こちらをクリック</a:t>
            </a:r>
          </a:p>
        </p:txBody>
      </p:sp>
      <p:sp>
        <p:nvSpPr>
          <p:cNvPr id="414" name="https://15j.app"/>
          <p:cNvSpPr txBox="1"/>
          <p:nvPr/>
        </p:nvSpPr>
        <p:spPr>
          <a:xfrm>
            <a:off x="5099949" y="8529453"/>
            <a:ext cx="2483169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53585F"/>
                </a:solidFill>
              </a:defRPr>
            </a:lvl1pPr>
          </a:lstStyle>
          <a:p>
            <a:pPr/>
            <a:r>
              <a:t>https://15j.app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6564" y="1565016"/>
            <a:ext cx="9231672" cy="7992125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15j.app"/>
          <p:cNvSpPr txBox="1"/>
          <p:nvPr/>
        </p:nvSpPr>
        <p:spPr>
          <a:xfrm>
            <a:off x="6758855" y="358407"/>
            <a:ext cx="292455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15j.app</a:t>
            </a:r>
          </a:p>
        </p:txBody>
      </p:sp>
      <p:sp>
        <p:nvSpPr>
          <p:cNvPr id="418" name="ブラウザで開く"/>
          <p:cNvSpPr txBox="1"/>
          <p:nvPr/>
        </p:nvSpPr>
        <p:spPr>
          <a:xfrm>
            <a:off x="2728383" y="633573"/>
            <a:ext cx="3314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ブラウザで開く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2171" y="2070488"/>
            <a:ext cx="8620458" cy="7462979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「Connect / 接続」を押して、…"/>
          <p:cNvSpPr txBox="1"/>
          <p:nvPr/>
        </p:nvSpPr>
        <p:spPr>
          <a:xfrm>
            <a:off x="2007209" y="189073"/>
            <a:ext cx="899038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「Connect / 接続」を押して、</a:t>
            </a:r>
          </a:p>
          <a:p>
            <a:pPr/>
            <a:r>
              <a:t>”USB Serial (ttyUSB0)” を選択して、接続</a:t>
            </a:r>
          </a:p>
        </p:txBody>
      </p:sp>
      <p:sp>
        <p:nvSpPr>
          <p:cNvPr id="422" name="四角形"/>
          <p:cNvSpPr/>
          <p:nvPr/>
        </p:nvSpPr>
        <p:spPr>
          <a:xfrm>
            <a:off x="3547255" y="2413000"/>
            <a:ext cx="5408216" cy="4945063"/>
          </a:xfrm>
          <a:prstGeom prst="rect">
            <a:avLst/>
          </a:prstGeom>
          <a:solidFill>
            <a:srgbClr val="EFF1F3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3" name="四角形"/>
          <p:cNvSpPr/>
          <p:nvPr/>
        </p:nvSpPr>
        <p:spPr>
          <a:xfrm>
            <a:off x="3658592" y="2581799"/>
            <a:ext cx="5154216" cy="4015913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24" name="USB Serial (ttyUSB0)"/>
          <p:cNvSpPr txBox="1"/>
          <p:nvPr/>
        </p:nvSpPr>
        <p:spPr>
          <a:xfrm>
            <a:off x="3821895" y="2734733"/>
            <a:ext cx="27592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USB Serial (ttyUSB0)</a:t>
            </a:r>
          </a:p>
        </p:txBody>
      </p:sp>
      <p:sp>
        <p:nvSpPr>
          <p:cNvPr id="425" name="キャンセル"/>
          <p:cNvSpPr/>
          <p:nvPr/>
        </p:nvSpPr>
        <p:spPr>
          <a:xfrm>
            <a:off x="5326525" y="6715054"/>
            <a:ext cx="1576786" cy="534591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キャンセル</a:t>
            </a:r>
          </a:p>
        </p:txBody>
      </p:sp>
      <p:sp>
        <p:nvSpPr>
          <p:cNvPr id="426" name="接続"/>
          <p:cNvSpPr/>
          <p:nvPr/>
        </p:nvSpPr>
        <p:spPr>
          <a:xfrm>
            <a:off x="7146859" y="6715054"/>
            <a:ext cx="1576785" cy="534591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接続</a:t>
            </a:r>
          </a:p>
        </p:txBody>
      </p:sp>
      <p:sp>
        <p:nvSpPr>
          <p:cNvPr id="427" name="矢印"/>
          <p:cNvSpPr/>
          <p:nvPr/>
        </p:nvSpPr>
        <p:spPr>
          <a:xfrm rot="16200000">
            <a:off x="7300251" y="71882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8" name="矢印"/>
          <p:cNvSpPr/>
          <p:nvPr/>
        </p:nvSpPr>
        <p:spPr>
          <a:xfrm rot="16200000">
            <a:off x="4566496" y="308186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1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3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38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3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6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7" name="A"/>
            <p:cNvSpPr txBox="1"/>
            <p:nvPr/>
          </p:nvSpPr>
          <p:spPr>
            <a:xfrm>
              <a:off x="1516346" y="1768259"/>
              <a:ext cx="40005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/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pPr>
            <a: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45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42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3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44" name="A"/>
            <p:cNvSpPr txBox="1"/>
            <p:nvPr/>
          </p:nvSpPr>
          <p:spPr>
            <a:xfrm>
              <a:off x="1516346" y="1768259"/>
              <a:ext cx="40005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/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9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50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51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2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53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54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55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59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5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60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7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288" name="プログラミング概論"/>
          <p:cNvSpPr txBox="1"/>
          <p:nvPr/>
        </p:nvSpPr>
        <p:spPr>
          <a:xfrm>
            <a:off x="1873250" y="1940432"/>
            <a:ext cx="9258301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プログラミング概論</a:t>
            </a:r>
          </a:p>
        </p:txBody>
      </p:sp>
      <p:sp>
        <p:nvSpPr>
          <p:cNvPr id="289" name="はじめてのプログラミング…"/>
          <p:cNvSpPr txBox="1"/>
          <p:nvPr/>
        </p:nvSpPr>
        <p:spPr>
          <a:xfrm>
            <a:off x="1575152" y="4828719"/>
            <a:ext cx="9854496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はじめてのプログラミング</a:t>
            </a:r>
          </a:p>
          <a:p>
            <a:pPr marL="881944" indent="-881944" algn="l">
              <a:buSzPct val="100000"/>
              <a:buAutoNum type="arabicPeriod" startAt="1"/>
              <a:defRPr sz="5000"/>
            </a:pPr>
            <a:r>
              <a:t>制御と計測とインターネット</a:t>
            </a:r>
          </a:p>
          <a:p>
            <a:pPr marL="881944" indent="-881944" algn="l">
              <a:buSzPct val="100000"/>
              <a:buAutoNum type="arabicPeriod" startAt="1"/>
              <a:defRPr sz="5000"/>
            </a:pPr>
            <a:r>
              <a:t>スマホアプリとシビックテック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グループ"/>
          <p:cNvGrpSpPr/>
          <p:nvPr/>
        </p:nvGrpSpPr>
        <p:grpSpPr>
          <a:xfrm>
            <a:off x="3802932" y="-3396561"/>
            <a:ext cx="21013161" cy="13966131"/>
            <a:chOff x="0" y="0"/>
            <a:chExt cx="21013161" cy="13966130"/>
          </a:xfrm>
        </p:grpSpPr>
        <p:pic>
          <p:nvPicPr>
            <p:cNvPr id="462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44190" y="0"/>
              <a:ext cx="18868972" cy="13966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8015"/>
            <a:stretch>
              <a:fillRect/>
            </a:stretch>
          </p:blipFill>
          <p:spPr>
            <a:xfrm rot="16260000">
              <a:off x="933963" y="3810548"/>
              <a:ext cx="2719135" cy="4540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5" name="矢印"/>
          <p:cNvSpPr/>
          <p:nvPr/>
        </p:nvSpPr>
        <p:spPr>
          <a:xfrm rot="18955153">
            <a:off x="4419361" y="4176098"/>
            <a:ext cx="366447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6" name="この LED を…"/>
          <p:cNvSpPr txBox="1"/>
          <p:nvPr>
            <p:ph type="title"/>
          </p:nvPr>
        </p:nvSpPr>
        <p:spPr>
          <a:xfrm>
            <a:off x="7805" y="6299463"/>
            <a:ext cx="8879615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LED1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6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2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473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474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475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  <p:sp>
        <p:nvSpPr>
          <p:cNvPr id="476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8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83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8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5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86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8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89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90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91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495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9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LED0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9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1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502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503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504" name="0"/>
          <p:cNvSpPr txBox="1"/>
          <p:nvPr/>
        </p:nvSpPr>
        <p:spPr>
          <a:xfrm>
            <a:off x="8015767" y="55245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0</a:t>
            </a:r>
          </a:p>
        </p:txBody>
      </p:sp>
      <p:sp>
        <p:nvSpPr>
          <p:cNvPr id="505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6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1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1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3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4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15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16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20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17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8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9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2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LED1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4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7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528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529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530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  <p:sp>
        <p:nvSpPr>
          <p:cNvPr id="531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2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LED0%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6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9" name="D"/>
          <p:cNvSpPr txBox="1"/>
          <p:nvPr/>
        </p:nvSpPr>
        <p:spPr>
          <a:xfrm>
            <a:off x="4620633" y="6612467"/>
            <a:ext cx="403099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D</a:t>
            </a:r>
          </a:p>
        </p:txBody>
      </p:sp>
      <p:sp>
        <p:nvSpPr>
          <p:cNvPr id="540" name="E"/>
          <p:cNvSpPr txBox="1"/>
          <p:nvPr/>
        </p:nvSpPr>
        <p:spPr>
          <a:xfrm>
            <a:off x="4544433" y="6096000"/>
            <a:ext cx="35928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E</a:t>
            </a:r>
          </a:p>
        </p:txBody>
      </p:sp>
      <p:sp>
        <p:nvSpPr>
          <p:cNvPr id="541" name="L"/>
          <p:cNvSpPr txBox="1"/>
          <p:nvPr/>
        </p:nvSpPr>
        <p:spPr>
          <a:xfrm>
            <a:off x="7939567" y="6612467"/>
            <a:ext cx="343663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L</a:t>
            </a:r>
          </a:p>
        </p:txBody>
      </p:sp>
      <p:sp>
        <p:nvSpPr>
          <p:cNvPr id="542" name="0"/>
          <p:cNvSpPr txBox="1"/>
          <p:nvPr/>
        </p:nvSpPr>
        <p:spPr>
          <a:xfrm>
            <a:off x="8015767" y="55245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0</a:t>
            </a:r>
          </a:p>
        </p:txBody>
      </p:sp>
      <p:sp>
        <p:nvSpPr>
          <p:cNvPr id="543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4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LLL%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48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49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L%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%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2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53" name="1"/>
          <p:cNvSpPr txBox="1"/>
          <p:nvPr/>
        </p:nvSpPr>
        <p:spPr>
          <a:xfrm>
            <a:off x="3062767" y="5549900"/>
            <a:ext cx="364618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/>
            </a:lvl1pPr>
          </a:lstStyle>
          <a:p>
            <a:pPr/>
            <a:r>
              <a:t>1</a:t>
            </a:r>
          </a:p>
        </p:txBody>
      </p:sp>
      <p:pic>
        <p:nvPicPr>
          <p:cNvPr id="5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6" name="Back…"/>
          <p:cNvSpPr txBox="1"/>
          <p:nvPr/>
        </p:nvSpPr>
        <p:spPr>
          <a:xfrm>
            <a:off x="6596843" y="4343400"/>
            <a:ext cx="2651085" cy="2032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/>
            </a:pPr>
            <a:r>
              <a:t>Back</a:t>
            </a:r>
          </a:p>
          <a:p>
            <a:pPr defTabSz="457200">
              <a:defRPr sz="6000"/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LED1:LED0"/>
          <p:cNvSpPr txBox="1"/>
          <p:nvPr/>
        </p:nvSpPr>
        <p:spPr>
          <a:xfrm>
            <a:off x="3286125" y="2844619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LED1:LED0</a:t>
            </a:r>
          </a:p>
        </p:txBody>
      </p:sp>
      <p:grpSp>
        <p:nvGrpSpPr>
          <p:cNvPr id="562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5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63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64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7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68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69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0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1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2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一日一創プログラマー"/>
          <p:cNvSpPr txBox="1"/>
          <p:nvPr/>
        </p:nvSpPr>
        <p:spPr>
          <a:xfrm>
            <a:off x="1364932" y="4297363"/>
            <a:ext cx="1027493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/>
            </a:lvl1pPr>
          </a:lstStyle>
          <a:p>
            <a:pPr/>
            <a:r>
              <a:t>一日一創プログラマー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6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78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79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80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84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81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2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3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85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88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0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1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96" name="LEDに注目し、エンター！"/>
          <p:cNvSpPr txBox="1"/>
          <p:nvPr/>
        </p:nvSpPr>
        <p:spPr>
          <a:xfrm>
            <a:off x="1794764" y="8377767"/>
            <a:ext cx="941527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LEDに注目し、エンター！</a:t>
            </a:r>
          </a:p>
        </p:txBody>
      </p:sp>
      <p:sp>
        <p:nvSpPr>
          <p:cNvPr id="597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300円のコンピューター…"/>
          <p:cNvSpPr txBox="1"/>
          <p:nvPr/>
        </p:nvSpPr>
        <p:spPr>
          <a:xfrm>
            <a:off x="0" y="6680200"/>
            <a:ext cx="13004800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>
                <a:solidFill>
                  <a:schemeClr val="accent5"/>
                </a:solidFill>
              </a:rPr>
              <a:t>300円</a:t>
            </a:r>
            <a:r>
              <a:t>のコンピューター</a:t>
            </a:r>
          </a:p>
          <a:p>
            <a:pPr>
              <a:defRPr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1秒間に何回計算できる？</a:t>
            </a:r>
          </a:p>
        </p:txBody>
      </p:sp>
      <p:pic>
        <p:nvPicPr>
          <p:cNvPr id="6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29631" t="38872" r="28911" b="39661"/>
          <a:stretch>
            <a:fillRect/>
          </a:stretch>
        </p:blipFill>
        <p:spPr>
          <a:xfrm>
            <a:off x="4173140" y="1217773"/>
            <a:ext cx="4658420" cy="49125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0" name="グループ"/>
          <p:cNvGrpSpPr/>
          <p:nvPr/>
        </p:nvGrpSpPr>
        <p:grpSpPr>
          <a:xfrm>
            <a:off x="8356563" y="104047"/>
            <a:ext cx="4521598" cy="2738306"/>
            <a:chOff x="0" y="0"/>
            <a:chExt cx="4521596" cy="2738305"/>
          </a:xfrm>
        </p:grpSpPr>
        <p:sp>
          <p:nvSpPr>
            <p:cNvPr id="607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08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6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60000">
            <a:off x="265878" y="1489436"/>
            <a:ext cx="2145268" cy="4369197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線"/>
          <p:cNvSpPr/>
          <p:nvPr/>
        </p:nvSpPr>
        <p:spPr>
          <a:xfrm>
            <a:off x="1895497" y="3674033"/>
            <a:ext cx="277208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１秒に1億回！"/>
          <p:cNvSpPr txBox="1"/>
          <p:nvPr/>
        </p:nvSpPr>
        <p:spPr>
          <a:xfrm>
            <a:off x="-1" y="7526866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1億回</a:t>
            </a:r>
            <a:r>
              <a:t>！</a:t>
            </a:r>
          </a:p>
        </p:txBody>
      </p:sp>
      <p:pic>
        <p:nvPicPr>
          <p:cNvPr id="6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29631" t="38872" r="28911" b="39661"/>
          <a:stretch>
            <a:fillRect/>
          </a:stretch>
        </p:blipFill>
        <p:spPr>
          <a:xfrm>
            <a:off x="4173140" y="1217773"/>
            <a:ext cx="4658420" cy="4912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60000">
            <a:off x="265878" y="1489436"/>
            <a:ext cx="2145268" cy="4369197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線"/>
          <p:cNvSpPr/>
          <p:nvPr/>
        </p:nvSpPr>
        <p:spPr>
          <a:xfrm>
            <a:off x="1895497" y="3674033"/>
            <a:ext cx="277208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621" name="グループ"/>
          <p:cNvGrpSpPr/>
          <p:nvPr/>
        </p:nvGrpSpPr>
        <p:grpSpPr>
          <a:xfrm>
            <a:off x="8356563" y="104047"/>
            <a:ext cx="4521598" cy="2738306"/>
            <a:chOff x="0" y="0"/>
            <a:chExt cx="4521596" cy="2738305"/>
          </a:xfrm>
        </p:grpSpPr>
        <p:sp>
          <p:nvSpPr>
            <p:cNvPr id="618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9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0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graphicFrame>
        <p:nvGraphicFramePr>
          <p:cNvPr id="625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13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1億回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15万台分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26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627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28" name="GIGA IchigoDake"/>
          <p:cNvSpPr txBox="1"/>
          <p:nvPr/>
        </p:nvSpPr>
        <p:spPr>
          <a:xfrm>
            <a:off x="488847" y="3377981"/>
            <a:ext cx="221843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GIGA IchigoDake</a:t>
            </a:r>
          </a:p>
        </p:txBody>
      </p:sp>
      <p:pic>
        <p:nvPicPr>
          <p:cNvPr id="6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22672" b="0"/>
          <a:stretch>
            <a:fillRect/>
          </a:stretch>
        </p:blipFill>
        <p:spPr>
          <a:xfrm>
            <a:off x="9873509" y="713217"/>
            <a:ext cx="2860176" cy="2040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60000">
            <a:off x="932902" y="565141"/>
            <a:ext cx="1330417" cy="2709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WAIT180"/>
          <p:cNvSpPr txBox="1"/>
          <p:nvPr/>
        </p:nvSpPr>
        <p:spPr>
          <a:xfrm>
            <a:off x="3303058" y="3572753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grpSp>
        <p:nvGrpSpPr>
          <p:cNvPr id="640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3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41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42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LED1:WAIT180:LED0"/>
          <p:cNvSpPr txBox="1"/>
          <p:nvPr/>
        </p:nvSpPr>
        <p:spPr>
          <a:xfrm>
            <a:off x="983191" y="3360208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48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4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49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50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51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2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53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6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57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58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59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0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402" y="476722"/>
            <a:ext cx="9373138" cy="8800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21177" y="967367"/>
            <a:ext cx="2949190" cy="44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毎日何か創って発信…"/>
          <p:cNvSpPr txBox="1"/>
          <p:nvPr/>
        </p:nvSpPr>
        <p:spPr>
          <a:xfrm>
            <a:off x="7933774" y="6364361"/>
            <a:ext cx="4520185" cy="2235200"/>
          </a:xfrm>
          <a:prstGeom prst="rect">
            <a:avLst/>
          </a:prstGeom>
          <a:solidFill>
            <a:srgbClr val="FFFFFF"/>
          </a:solidFill>
          <a:ln w="304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毎日何か創って発信</a:t>
            </a:r>
          </a:p>
          <a:p>
            <a:pPr/>
            <a:r>
              <a:t>一日一創</a:t>
            </a:r>
          </a:p>
          <a:p>
            <a:pPr/>
            <a:r>
              <a:t>丸10年、4000記事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chemeClr val="accent5"/>
                </a:solidFill>
              </a:rPr>
              <a:t>:WAIT60:LED1:WAIT60:LED0</a:t>
            </a:r>
          </a:p>
        </p:txBody>
      </p:sp>
      <p:sp>
        <p:nvSpPr>
          <p:cNvPr id="663" name="2かい、ひかる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2かい、ひかる</a:t>
            </a:r>
          </a:p>
        </p:txBody>
      </p:sp>
      <p:sp>
        <p:nvSpPr>
          <p:cNvPr id="664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68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65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6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7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69" name="*じかんがあればためしてみよう"/>
          <p:cNvSpPr txBox="1"/>
          <p:nvPr/>
        </p:nvSpPr>
        <p:spPr>
          <a:xfrm>
            <a:off x="466592" y="8708297"/>
            <a:ext cx="5298282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27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*じかんがあればためしてみよう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1456266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75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76" name="*うたなくていいよ"/>
          <p:cNvSpPr txBox="1"/>
          <p:nvPr/>
        </p:nvSpPr>
        <p:spPr>
          <a:xfrm>
            <a:off x="407326" y="8720997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7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2 LED0:WAIT10"/>
          <p:cNvSpPr txBox="1"/>
          <p:nvPr/>
        </p:nvSpPr>
        <p:spPr>
          <a:xfrm>
            <a:off x="1931458" y="2192686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2 LED0:WAIT10</a:t>
            </a:r>
          </a:p>
        </p:txBody>
      </p:sp>
      <p:grpSp>
        <p:nvGrpSpPr>
          <p:cNvPr id="685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8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89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8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6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2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93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4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95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8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99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00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01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02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3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704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5" name="1 LED1:WAIT10"/>
          <p:cNvSpPr txBox="1"/>
          <p:nvPr/>
        </p:nvSpPr>
        <p:spPr>
          <a:xfrm>
            <a:off x="1931458" y="1410762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 LED1:WAIT10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10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714" name="グループ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71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いわれたら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いわれたら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なんどもはしるよ</a:t>
            </a:r>
          </a:p>
        </p:txBody>
      </p:sp>
      <p:sp>
        <p:nvSpPr>
          <p:cNvPr id="719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grpSp>
        <p:nvGrpSpPr>
          <p:cNvPr id="723" name="グループ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72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3 GOTO1"/>
          <p:cNvSpPr txBox="1"/>
          <p:nvPr/>
        </p:nvSpPr>
        <p:spPr>
          <a:xfrm>
            <a:off x="1643591" y="3451752"/>
            <a:ext cx="1273175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29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30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grpSp>
        <p:nvGrpSpPr>
          <p:cNvPr id="734" name="グループ"/>
          <p:cNvGrpSpPr/>
          <p:nvPr/>
        </p:nvGrpSpPr>
        <p:grpSpPr>
          <a:xfrm>
            <a:off x="3831834" y="4400036"/>
            <a:ext cx="464332" cy="482565"/>
            <a:chOff x="0" y="0"/>
            <a:chExt cx="464331" cy="482563"/>
          </a:xfrm>
        </p:grpSpPr>
        <p:sp>
          <p:nvSpPr>
            <p:cNvPr id="73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38" name="グループ"/>
          <p:cNvGrpSpPr/>
          <p:nvPr/>
        </p:nvGrpSpPr>
        <p:grpSpPr>
          <a:xfrm>
            <a:off x="6397234" y="3578770"/>
            <a:ext cx="464332" cy="482564"/>
            <a:chOff x="0" y="0"/>
            <a:chExt cx="464331" cy="482563"/>
          </a:xfrm>
        </p:grpSpPr>
        <p:sp>
          <p:nvSpPr>
            <p:cNvPr id="73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39" name="RUN"/>
          <p:cNvSpPr txBox="1"/>
          <p:nvPr/>
        </p:nvSpPr>
        <p:spPr>
          <a:xfrm>
            <a:off x="1695450" y="4298418"/>
            <a:ext cx="20193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872529"/>
            <a:ext cx="13004801" cy="743280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https://www.stopcovid19.jp/"/>
          <p:cNvSpPr txBox="1"/>
          <p:nvPr/>
        </p:nvSpPr>
        <p:spPr>
          <a:xfrm>
            <a:off x="3053799" y="8659654"/>
            <a:ext cx="65585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https://www.stopcovid19.jp/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4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4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5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757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75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2 LED0:WAIT30"/>
          <p:cNvSpPr txBox="1"/>
          <p:nvPr/>
        </p:nvSpPr>
        <p:spPr>
          <a:xfrm>
            <a:off x="1762125" y="3861725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</p:txBody>
      </p:sp>
      <p:sp>
        <p:nvSpPr>
          <p:cNvPr id="760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61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65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66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0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6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71" name="1 LED1:WAIT10"/>
          <p:cNvSpPr txBox="1"/>
          <p:nvPr/>
        </p:nvSpPr>
        <p:spPr>
          <a:xfrm>
            <a:off x="1763183" y="3002767"/>
            <a:ext cx="8369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 LED1:WAIT10</a:t>
            </a:r>
          </a:p>
        </p:txBody>
      </p:sp>
      <p:sp>
        <p:nvSpPr>
          <p:cNvPr id="772" name="3 GOTO1"/>
          <p:cNvSpPr txBox="1"/>
          <p:nvPr/>
        </p:nvSpPr>
        <p:spPr>
          <a:xfrm>
            <a:off x="1784350" y="4720684"/>
            <a:ext cx="45593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セーブ、0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セーブ、0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エンター</a:t>
            </a:r>
          </a:p>
        </p:txBody>
      </p:sp>
      <p:sp>
        <p:nvSpPr>
          <p:cNvPr id="783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grpSp>
        <p:nvGrpSpPr>
          <p:cNvPr id="787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7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FILES"/>
          <p:cNvSpPr txBox="1"/>
          <p:nvPr/>
        </p:nvSpPr>
        <p:spPr>
          <a:xfrm>
            <a:off x="390525" y="274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</a:t>
            </a:r>
          </a:p>
        </p:txBody>
      </p:sp>
      <p:pic>
        <p:nvPicPr>
          <p:cNvPr id="7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ファイルズ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ファイルズ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エンター</a:t>
            </a:r>
          </a:p>
        </p:txBody>
      </p:sp>
      <p:sp>
        <p:nvSpPr>
          <p:cNvPr id="792" name="かくにん"/>
          <p:cNvSpPr txBox="1"/>
          <p:nvPr>
            <p:ph type="title"/>
          </p:nvPr>
        </p:nvSpPr>
        <p:spPr>
          <a:xfrm>
            <a:off x="344751" y="1061082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かくにん</a:t>
            </a:r>
          </a:p>
        </p:txBody>
      </p:sp>
      <p:grpSp>
        <p:nvGrpSpPr>
          <p:cNvPr id="796" name="グループ"/>
          <p:cNvGrpSpPr/>
          <p:nvPr/>
        </p:nvGrpSpPr>
        <p:grpSpPr>
          <a:xfrm>
            <a:off x="4415228" y="2720121"/>
            <a:ext cx="891680" cy="926691"/>
            <a:chOff x="0" y="0"/>
            <a:chExt cx="891678" cy="926690"/>
          </a:xfrm>
        </p:grpSpPr>
        <p:sp>
          <p:nvSpPr>
            <p:cNvPr id="79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97" name="0 LED1:WAIT10"/>
          <p:cNvSpPr txBox="1"/>
          <p:nvPr/>
        </p:nvSpPr>
        <p:spPr>
          <a:xfrm>
            <a:off x="344751" y="4328281"/>
            <a:ext cx="7514697" cy="783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798" name="と、でてくるかチェック！"/>
          <p:cNvSpPr txBox="1"/>
          <p:nvPr/>
        </p:nvSpPr>
        <p:spPr>
          <a:xfrm>
            <a:off x="344751" y="5026815"/>
            <a:ext cx="4734124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38150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と、でてくるかチェック！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ONのままでOK"/>
          <p:cNvSpPr txBox="1"/>
          <p:nvPr/>
        </p:nvSpPr>
        <p:spPr>
          <a:xfrm>
            <a:off x="833299" y="368566"/>
            <a:ext cx="343585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  <p:pic>
        <p:nvPicPr>
          <p:cNvPr id="8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矢印"/>
          <p:cNvSpPr/>
          <p:nvPr/>
        </p:nvSpPr>
        <p:spPr>
          <a:xfrm flipH="1">
            <a:off x="4466166" y="4458461"/>
            <a:ext cx="1097725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4" name="ぬく"/>
          <p:cNvSpPr txBox="1"/>
          <p:nvPr/>
        </p:nvSpPr>
        <p:spPr>
          <a:xfrm>
            <a:off x="4500677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16260000">
            <a:off x="5354189" y="2462952"/>
            <a:ext cx="2719134" cy="5537970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矢印"/>
          <p:cNvSpPr/>
          <p:nvPr/>
        </p:nvSpPr>
        <p:spPr>
          <a:xfrm rot="5400000">
            <a:off x="6804488" y="2183909"/>
            <a:ext cx="2264669" cy="2058559"/>
          </a:xfrm>
          <a:prstGeom prst="rightArrow">
            <a:avLst>
              <a:gd name="adj1" fmla="val 32000"/>
              <a:gd name="adj2" fmla="val 55168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08" name="ボタン"/>
          <p:cNvSpPr txBox="1"/>
          <p:nvPr/>
        </p:nvSpPr>
        <p:spPr>
          <a:xfrm>
            <a:off x="6736672" y="825500"/>
            <a:ext cx="2400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6200000">
            <a:off x="-397934" y="4292277"/>
            <a:ext cx="6802042" cy="680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28378" b="0"/>
          <a:stretch>
            <a:fillRect/>
          </a:stretch>
        </p:blipFill>
        <p:spPr>
          <a:xfrm flipH="1" rot="16200000">
            <a:off x="567233" y="-539254"/>
            <a:ext cx="4871708" cy="6802041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DakeCap…"/>
          <p:cNvSpPr txBox="1"/>
          <p:nvPr/>
        </p:nvSpPr>
        <p:spPr>
          <a:xfrm>
            <a:off x="601777" y="804599"/>
            <a:ext cx="51435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DakeCap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（でんげんだけきばん）</a:t>
            </a:r>
          </a:p>
        </p:txBody>
      </p:sp>
      <p:sp>
        <p:nvSpPr>
          <p:cNvPr id="813" name="GIGA IchigoDake…"/>
          <p:cNvSpPr txBox="1"/>
          <p:nvPr/>
        </p:nvSpPr>
        <p:spPr>
          <a:xfrm>
            <a:off x="7957279" y="753799"/>
            <a:ext cx="474116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GIGA IchigoDake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（コンピューター）</a:t>
            </a:r>
          </a:p>
        </p:txBody>
      </p:sp>
      <p:sp>
        <p:nvSpPr>
          <p:cNvPr id="814" name="矢印"/>
          <p:cNvSpPr/>
          <p:nvPr/>
        </p:nvSpPr>
        <p:spPr>
          <a:xfrm rot="10800000">
            <a:off x="6176433" y="3278071"/>
            <a:ext cx="1097724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1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 rot="16260000">
            <a:off x="9130558" y="1658853"/>
            <a:ext cx="2128980" cy="433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17109" r="0" b="0"/>
          <a:stretch>
            <a:fillRect/>
          </a:stretch>
        </p:blipFill>
        <p:spPr>
          <a:xfrm rot="16260000">
            <a:off x="3068438" y="5896156"/>
            <a:ext cx="2128980" cy="3594142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でんげんだけで、うごく！"/>
          <p:cNvSpPr txBox="1"/>
          <p:nvPr/>
        </p:nvSpPr>
        <p:spPr>
          <a:xfrm>
            <a:off x="502823" y="9063833"/>
            <a:ext cx="5600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でんげんだけで、うごく！</a:t>
            </a:r>
          </a:p>
        </p:txBody>
      </p:sp>
      <p:sp>
        <p:nvSpPr>
          <p:cNvPr id="818" name="ボタンを…"/>
          <p:cNvSpPr txBox="1"/>
          <p:nvPr/>
        </p:nvSpPr>
        <p:spPr>
          <a:xfrm>
            <a:off x="9382368" y="7117564"/>
            <a:ext cx="24003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さす</a:t>
            </a:r>
          </a:p>
        </p:txBody>
      </p:sp>
      <p:grpSp>
        <p:nvGrpSpPr>
          <p:cNvPr id="821" name="グループ"/>
          <p:cNvGrpSpPr/>
          <p:nvPr/>
        </p:nvGrpSpPr>
        <p:grpSpPr>
          <a:xfrm rot="4213788">
            <a:off x="9865857" y="4562516"/>
            <a:ext cx="4007190" cy="1509101"/>
            <a:chOff x="0" y="0"/>
            <a:chExt cx="4007189" cy="1509100"/>
          </a:xfrm>
        </p:grpSpPr>
        <p:sp>
          <p:nvSpPr>
            <p:cNvPr id="819" name="角丸四角形"/>
            <p:cNvSpPr/>
            <p:nvPr/>
          </p:nvSpPr>
          <p:spPr>
            <a:xfrm>
              <a:off x="-1" y="0"/>
              <a:ext cx="4007191" cy="1509101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pPr>
            </a:p>
          </p:txBody>
        </p:sp>
        <p:sp>
          <p:nvSpPr>
            <p:cNvPr id="820" name="角丸四角形"/>
            <p:cNvSpPr/>
            <p:nvPr/>
          </p:nvSpPr>
          <p:spPr>
            <a:xfrm>
              <a:off x="228588" y="260117"/>
              <a:ext cx="992684" cy="960328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48441"/>
            <a:ext cx="13004801" cy="7772985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https://www.stopcovid19.jp/"/>
          <p:cNvSpPr txBox="1"/>
          <p:nvPr/>
        </p:nvSpPr>
        <p:spPr>
          <a:xfrm>
            <a:off x="3053799" y="8659654"/>
            <a:ext cx="655853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https://www.stopcovid19.jp/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27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32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28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29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30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31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34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35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ぜんぶ、だれかが…"/>
          <p:cNvSpPr txBox="1"/>
          <p:nvPr/>
        </p:nvSpPr>
        <p:spPr>
          <a:xfrm>
            <a:off x="0" y="6671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pic>
        <p:nvPicPr>
          <p:cNvPr id="8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29631" t="38872" r="28911" b="39661"/>
          <a:stretch>
            <a:fillRect/>
          </a:stretch>
        </p:blipFill>
        <p:spPr>
          <a:xfrm>
            <a:off x="4173140" y="1217773"/>
            <a:ext cx="4658420" cy="4912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 rot="60000">
            <a:off x="265878" y="1489436"/>
            <a:ext cx="2145268" cy="4369197"/>
          </a:xfrm>
          <a:prstGeom prst="rect">
            <a:avLst/>
          </a:prstGeom>
          <a:ln w="12700">
            <a:miter lim="400000"/>
          </a:ln>
        </p:spPr>
      </p:pic>
      <p:sp>
        <p:nvSpPr>
          <p:cNvPr id="840" name="線"/>
          <p:cNvSpPr/>
          <p:nvPr/>
        </p:nvSpPr>
        <p:spPr>
          <a:xfrm>
            <a:off x="1895497" y="3674033"/>
            <a:ext cx="277208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844" name="グループ"/>
          <p:cNvGrpSpPr/>
          <p:nvPr/>
        </p:nvGrpSpPr>
        <p:grpSpPr>
          <a:xfrm>
            <a:off x="8356563" y="104047"/>
            <a:ext cx="4521598" cy="2738306"/>
            <a:chOff x="0" y="0"/>
            <a:chExt cx="4521596" cy="2738305"/>
          </a:xfrm>
        </p:grpSpPr>
        <p:sp>
          <p:nvSpPr>
            <p:cNvPr id="841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842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3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8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854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850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2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3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矢印"/>
          <p:cNvSpPr/>
          <p:nvPr/>
        </p:nvSpPr>
        <p:spPr>
          <a:xfrm flipH="1">
            <a:off x="4466166" y="4458461"/>
            <a:ext cx="1097725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9" name="ぬく"/>
          <p:cNvSpPr txBox="1"/>
          <p:nvPr/>
        </p:nvSpPr>
        <p:spPr>
          <a:xfrm>
            <a:off x="4500677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122" y="-3396561"/>
            <a:ext cx="18868972" cy="13966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 rot="16260000">
            <a:off x="3813255" y="-76143"/>
            <a:ext cx="2719134" cy="5537971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矢印"/>
          <p:cNvSpPr/>
          <p:nvPr/>
        </p:nvSpPr>
        <p:spPr>
          <a:xfrm>
            <a:off x="5566833" y="445846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4" name="さす"/>
          <p:cNvSpPr txBox="1"/>
          <p:nvPr/>
        </p:nvSpPr>
        <p:spPr>
          <a:xfrm>
            <a:off x="5601344" y="5752656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865" name="ボタンをおさずに"/>
          <p:cNvSpPr txBox="1"/>
          <p:nvPr/>
        </p:nvSpPr>
        <p:spPr>
          <a:xfrm>
            <a:off x="665277" y="4787900"/>
            <a:ext cx="3771901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ボタンをおさずに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49" y="1731821"/>
            <a:ext cx="8620458" cy="7462979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「Connect / 接続」を押して、…"/>
          <p:cNvSpPr txBox="1"/>
          <p:nvPr/>
        </p:nvSpPr>
        <p:spPr>
          <a:xfrm>
            <a:off x="2007209" y="189073"/>
            <a:ext cx="899038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「Connect / 接続」を押して、</a:t>
            </a:r>
          </a:p>
          <a:p>
            <a:pPr/>
            <a:r>
              <a:t>”USB Serial (ttyUSB0)” を選択して、接続</a:t>
            </a:r>
          </a:p>
        </p:txBody>
      </p:sp>
      <p:sp>
        <p:nvSpPr>
          <p:cNvPr id="869" name="四角形"/>
          <p:cNvSpPr/>
          <p:nvPr/>
        </p:nvSpPr>
        <p:spPr>
          <a:xfrm>
            <a:off x="1617133" y="2074333"/>
            <a:ext cx="5408216" cy="4945063"/>
          </a:xfrm>
          <a:prstGeom prst="rect">
            <a:avLst/>
          </a:prstGeom>
          <a:solidFill>
            <a:srgbClr val="EFF1F3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70" name="四角形"/>
          <p:cNvSpPr/>
          <p:nvPr/>
        </p:nvSpPr>
        <p:spPr>
          <a:xfrm>
            <a:off x="1728470" y="2243133"/>
            <a:ext cx="5154216" cy="4015913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71" name="USB Serial (ttyUSB0)"/>
          <p:cNvSpPr txBox="1"/>
          <p:nvPr/>
        </p:nvSpPr>
        <p:spPr>
          <a:xfrm>
            <a:off x="1891773" y="2396066"/>
            <a:ext cx="275920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USB Serial (ttyUSB0)</a:t>
            </a:r>
          </a:p>
        </p:txBody>
      </p:sp>
      <p:sp>
        <p:nvSpPr>
          <p:cNvPr id="872" name="キャンセル"/>
          <p:cNvSpPr/>
          <p:nvPr/>
        </p:nvSpPr>
        <p:spPr>
          <a:xfrm>
            <a:off x="3396403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キャンセル</a:t>
            </a:r>
          </a:p>
        </p:txBody>
      </p:sp>
      <p:sp>
        <p:nvSpPr>
          <p:cNvPr id="873" name="接続"/>
          <p:cNvSpPr/>
          <p:nvPr/>
        </p:nvSpPr>
        <p:spPr>
          <a:xfrm>
            <a:off x="5216737" y="6376387"/>
            <a:ext cx="1576785" cy="534592"/>
          </a:xfrm>
          <a:prstGeom prst="rect">
            <a:avLst/>
          </a:prstGeom>
          <a:solidFill>
            <a:srgbClr val="FBFD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/>
            </a:lvl1pPr>
          </a:lstStyle>
          <a:p>
            <a:pPr/>
            <a:r>
              <a:t>接続</a:t>
            </a:r>
          </a:p>
        </p:txBody>
      </p:sp>
      <p:sp>
        <p:nvSpPr>
          <p:cNvPr id="874" name="矢印"/>
          <p:cNvSpPr/>
          <p:nvPr/>
        </p:nvSpPr>
        <p:spPr>
          <a:xfrm rot="16200000">
            <a:off x="5370129" y="68495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5" name="矢印"/>
          <p:cNvSpPr/>
          <p:nvPr/>
        </p:nvSpPr>
        <p:spPr>
          <a:xfrm rot="16200000">
            <a:off x="2636374" y="27432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6" name="“CutleryApps” で検索…"/>
          <p:cNvSpPr txBox="1"/>
          <p:nvPr/>
        </p:nvSpPr>
        <p:spPr>
          <a:xfrm>
            <a:off x="8835643" y="3292106"/>
            <a:ext cx="4020313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“CutleryApps” で検索</a:t>
            </a:r>
          </a:p>
          <a:p>
            <a:pPr>
              <a:defRPr sz="3000"/>
            </a:pPr>
            <a:r>
              <a:t>→ CutleryApps Web</a:t>
            </a:r>
          </a:p>
          <a:p>
            <a:pPr>
              <a:defRPr sz="3000"/>
            </a:pPr>
            <a:r>
              <a:t>→ 01</a:t>
            </a:r>
          </a:p>
        </p:txBody>
      </p:sp>
      <p:pic>
        <p:nvPicPr>
          <p:cNvPr id="8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5326" y="4853516"/>
            <a:ext cx="3606274" cy="3033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LOAD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8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ロード、0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ロード、0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エンター</a:t>
            </a:r>
          </a:p>
        </p:txBody>
      </p:sp>
      <p:sp>
        <p:nvSpPr>
          <p:cNvPr id="882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grpSp>
        <p:nvGrpSpPr>
          <p:cNvPr id="886" name="グループ"/>
          <p:cNvGrpSpPr/>
          <p:nvPr/>
        </p:nvGrpSpPr>
        <p:grpSpPr>
          <a:xfrm>
            <a:off x="4415228" y="4413454"/>
            <a:ext cx="891680" cy="926692"/>
            <a:chOff x="0" y="0"/>
            <a:chExt cx="891678" cy="926690"/>
          </a:xfrm>
        </p:grpSpPr>
        <p:sp>
          <p:nvSpPr>
            <p:cNvPr id="88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89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895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89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9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0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https://ichigojam.net/"/>
          <p:cNvSpPr txBox="1"/>
          <p:nvPr/>
        </p:nvSpPr>
        <p:spPr>
          <a:xfrm>
            <a:off x="6941883" y="91388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903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71" y="440266"/>
            <a:ext cx="12761858" cy="7572971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https://www.stopcovid19.jp/#Fukui"/>
          <p:cNvSpPr txBox="1"/>
          <p:nvPr/>
        </p:nvSpPr>
        <p:spPr>
          <a:xfrm>
            <a:off x="2466924" y="8513604"/>
            <a:ext cx="80709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https://www.stopcovid19.jp/#Fukui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21198"/>
            <a:ext cx="13004801" cy="7717604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https://fukuno.jig.jp/app/IchigoJam/"/>
          <p:cNvSpPr txBox="1"/>
          <p:nvPr/>
        </p:nvSpPr>
        <p:spPr>
          <a:xfrm>
            <a:off x="2322906" y="9033933"/>
            <a:ext cx="835898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https://fukuno.jig.jp/app/IchigoJam/</a:t>
            </a:r>
          </a:p>
        </p:txBody>
      </p:sp>
      <p:sp>
        <p:nvSpPr>
          <p:cNvPr id="907" name="&quot;IchigoJam web&quot; で検索！"/>
          <p:cNvSpPr txBox="1"/>
          <p:nvPr/>
        </p:nvSpPr>
        <p:spPr>
          <a:xfrm>
            <a:off x="3623411" y="431800"/>
            <a:ext cx="575797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"IchigoJam web" で検索！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686"/>
            <a:ext cx="13004800" cy="71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矢印"/>
          <p:cNvSpPr/>
          <p:nvPr/>
        </p:nvSpPr>
        <p:spPr>
          <a:xfrm rot="2700000">
            <a:off x="2924241" y="46651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1" name="キーボード…"/>
          <p:cNvSpPr txBox="1"/>
          <p:nvPr/>
        </p:nvSpPr>
        <p:spPr>
          <a:xfrm>
            <a:off x="686308" y="3931340"/>
            <a:ext cx="238658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キーボード</a:t>
            </a:r>
          </a:p>
          <a:p>
            <a:pPr/>
            <a:r>
              <a:t>表示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686"/>
            <a:ext cx="13004800" cy="717396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矢印"/>
          <p:cNvSpPr/>
          <p:nvPr/>
        </p:nvSpPr>
        <p:spPr>
          <a:xfrm rot="2700000">
            <a:off x="2924241" y="46651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キーボード…"/>
          <p:cNvSpPr txBox="1"/>
          <p:nvPr/>
        </p:nvSpPr>
        <p:spPr>
          <a:xfrm>
            <a:off x="686308" y="3931340"/>
            <a:ext cx="238658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キーボード</a:t>
            </a:r>
          </a:p>
          <a:p>
            <a:pPr/>
            <a:r>
              <a:t>表示</a:t>
            </a:r>
          </a:p>
        </p:txBody>
      </p:sp>
      <p:sp>
        <p:nvSpPr>
          <p:cNvPr id="916" name="矢印"/>
          <p:cNvSpPr/>
          <p:nvPr/>
        </p:nvSpPr>
        <p:spPr>
          <a:xfrm rot="16200000">
            <a:off x="1053107" y="677333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7" name="F1をおしてみよう"/>
          <p:cNvSpPr txBox="1"/>
          <p:nvPr/>
        </p:nvSpPr>
        <p:spPr>
          <a:xfrm>
            <a:off x="1331466" y="8312840"/>
            <a:ext cx="3862884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F1をおしてみよう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10 CLS:X=15"/>
          <p:cNvSpPr txBox="1"/>
          <p:nvPr/>
        </p:nvSpPr>
        <p:spPr>
          <a:xfrm>
            <a:off x="390525" y="30162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920" name="がめんのクリア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pPr/>
            <a:r>
              <a:t>がめんのクリアから</a:t>
            </a:r>
          </a:p>
        </p:txBody>
      </p:sp>
      <p:grpSp>
        <p:nvGrpSpPr>
          <p:cNvPr id="924" name="グループ"/>
          <p:cNvGrpSpPr/>
          <p:nvPr/>
        </p:nvGrpSpPr>
        <p:grpSpPr>
          <a:xfrm>
            <a:off x="9101528" y="2950844"/>
            <a:ext cx="891680" cy="926691"/>
            <a:chOff x="0" y="0"/>
            <a:chExt cx="891678" cy="926690"/>
          </a:xfrm>
        </p:grpSpPr>
        <p:sp>
          <p:nvSpPr>
            <p:cNvPr id="92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25" name="矢印"/>
          <p:cNvSpPr/>
          <p:nvPr/>
        </p:nvSpPr>
        <p:spPr>
          <a:xfrm rot="16200000">
            <a:off x="6518259" y="4000400"/>
            <a:ext cx="730978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2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円形"/>
          <p:cNvSpPr/>
          <p:nvPr/>
        </p:nvSpPr>
        <p:spPr>
          <a:xfrm>
            <a:off x="-45380" y="8235974"/>
            <a:ext cx="1295931" cy="1295931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8" name="円形"/>
          <p:cNvSpPr/>
          <p:nvPr/>
        </p:nvSpPr>
        <p:spPr>
          <a:xfrm>
            <a:off x="4875774" y="7332157"/>
            <a:ext cx="941853" cy="941852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9" name="イコール"/>
          <p:cNvSpPr txBox="1"/>
          <p:nvPr/>
        </p:nvSpPr>
        <p:spPr>
          <a:xfrm>
            <a:off x="5108360" y="435704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イコール</a:t>
            </a:r>
          </a:p>
        </p:txBody>
      </p:sp>
      <p:sp>
        <p:nvSpPr>
          <p:cNvPr id="930" name="="/>
          <p:cNvSpPr txBox="1"/>
          <p:nvPr/>
        </p:nvSpPr>
        <p:spPr>
          <a:xfrm>
            <a:off x="5200650" y="7663382"/>
            <a:ext cx="2309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/>
            </a:lvl1pPr>
          </a:lstStyle>
          <a:p>
            <a:pPr/>
            <a:r>
              <a:t>=</a:t>
            </a:r>
          </a:p>
        </p:txBody>
      </p:sp>
      <p:sp>
        <p:nvSpPr>
          <p:cNvPr id="931" name="Shift"/>
          <p:cNvSpPr txBox="1"/>
          <p:nvPr/>
        </p:nvSpPr>
        <p:spPr>
          <a:xfrm>
            <a:off x="329535" y="8772814"/>
            <a:ext cx="499479" cy="27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/>
            </a:lvl1pPr>
          </a:lstStyle>
          <a:p>
            <a:pPr/>
            <a:r>
              <a:t>Shift</a:t>
            </a:r>
          </a:p>
        </p:txBody>
      </p:sp>
      <p:sp>
        <p:nvSpPr>
          <p:cNvPr id="932" name="コロン…"/>
          <p:cNvSpPr txBox="1"/>
          <p:nvPr/>
        </p:nvSpPr>
        <p:spPr>
          <a:xfrm>
            <a:off x="4326896" y="681713"/>
            <a:ext cx="2039609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defTabSz="443991">
              <a:defRPr sz="3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33" name="矢印"/>
          <p:cNvSpPr/>
          <p:nvPr/>
        </p:nvSpPr>
        <p:spPr>
          <a:xfrm flipH="1" rot="16200000">
            <a:off x="4989678" y="241810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4" name=";"/>
          <p:cNvSpPr txBox="1"/>
          <p:nvPr/>
        </p:nvSpPr>
        <p:spPr>
          <a:xfrm>
            <a:off x="4775830" y="8421149"/>
            <a:ext cx="15697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/>
            </a:lvl1pPr>
          </a:lstStyle>
          <a:p>
            <a:pPr/>
            <a:r>
              <a:t>;</a:t>
            </a:r>
          </a:p>
        </p:txBody>
      </p:sp>
      <p:sp>
        <p:nvSpPr>
          <p:cNvPr id="935" name="円形"/>
          <p:cNvSpPr/>
          <p:nvPr/>
        </p:nvSpPr>
        <p:spPr>
          <a:xfrm>
            <a:off x="4450954" y="8087506"/>
            <a:ext cx="941853" cy="94185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ばんごうじゅんに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ばんごうじゅんに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じっこうするよ</a:t>
            </a:r>
          </a:p>
        </p:txBody>
      </p:sp>
      <p:sp>
        <p:nvSpPr>
          <p:cNvPr id="940" name="ラン（プログラムをやっ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ラン（プログラムをやって）</a:t>
            </a:r>
          </a:p>
        </p:txBody>
      </p:sp>
      <p:grpSp>
        <p:nvGrpSpPr>
          <p:cNvPr id="944" name="グループ"/>
          <p:cNvGrpSpPr/>
          <p:nvPr/>
        </p:nvGrpSpPr>
        <p:grpSpPr>
          <a:xfrm>
            <a:off x="2857361" y="4375354"/>
            <a:ext cx="891680" cy="926692"/>
            <a:chOff x="0" y="0"/>
            <a:chExt cx="891678" cy="926690"/>
          </a:xfrm>
        </p:grpSpPr>
        <p:sp>
          <p:nvSpPr>
            <p:cNvPr id="94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?X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947" name="Xってな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Xってなに？</a:t>
            </a:r>
          </a:p>
        </p:txBody>
      </p:sp>
      <p:sp>
        <p:nvSpPr>
          <p:cNvPr id="948" name="矢印"/>
          <p:cNvSpPr/>
          <p:nvPr/>
        </p:nvSpPr>
        <p:spPr>
          <a:xfrm flipH="1" rot="16200000">
            <a:off x="413792" y="281618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9" name="(Shift)…"/>
          <p:cNvSpPr txBox="1"/>
          <p:nvPr/>
        </p:nvSpPr>
        <p:spPr>
          <a:xfrm>
            <a:off x="-335706" y="950447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grpSp>
        <p:nvGrpSpPr>
          <p:cNvPr id="953" name="グループ"/>
          <p:cNvGrpSpPr/>
          <p:nvPr/>
        </p:nvGrpSpPr>
        <p:grpSpPr>
          <a:xfrm>
            <a:off x="2163094" y="3674273"/>
            <a:ext cx="891680" cy="926691"/>
            <a:chOff x="0" y="0"/>
            <a:chExt cx="891678" cy="926690"/>
          </a:xfrm>
        </p:grpSpPr>
        <p:sp>
          <p:nvSpPr>
            <p:cNvPr id="950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1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2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円形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56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960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6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963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964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965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966" name="あるかないかで、きおく…"/>
          <p:cNvSpPr txBox="1"/>
          <p:nvPr/>
        </p:nvSpPr>
        <p:spPr>
          <a:xfrm>
            <a:off x="125636" y="3800837"/>
            <a:ext cx="5277461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ボクのきおくは81920コ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9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70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97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grpSp>
        <p:nvGrpSpPr>
          <p:cNvPr id="975" name="グループ"/>
          <p:cNvGrpSpPr/>
          <p:nvPr/>
        </p:nvGrpSpPr>
        <p:grpSpPr>
          <a:xfrm>
            <a:off x="3580060" y="4362654"/>
            <a:ext cx="891680" cy="926692"/>
            <a:chOff x="0" y="0"/>
            <a:chExt cx="891678" cy="926690"/>
          </a:xfrm>
        </p:grpSpPr>
        <p:sp>
          <p:nvSpPr>
            <p:cNvPr id="97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20 LC X,5:?”c”"/>
          <p:cNvSpPr txBox="1"/>
          <p:nvPr/>
        </p:nvSpPr>
        <p:spPr>
          <a:xfrm>
            <a:off x="390525" y="369946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978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979" name="Alt+C…"/>
          <p:cNvSpPr txBox="1"/>
          <p:nvPr/>
        </p:nvSpPr>
        <p:spPr>
          <a:xfrm>
            <a:off x="9032661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ねこ</a:t>
            </a:r>
          </a:p>
        </p:txBody>
      </p:sp>
      <p:sp>
        <p:nvSpPr>
          <p:cNvPr id="980" name="ダブルクォート…"/>
          <p:cNvSpPr txBox="1"/>
          <p:nvPr/>
        </p:nvSpPr>
        <p:spPr>
          <a:xfrm>
            <a:off x="8224094" y="1335554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81" name="矢印"/>
          <p:cNvSpPr/>
          <p:nvPr/>
        </p:nvSpPr>
        <p:spPr>
          <a:xfrm rot="16200000">
            <a:off x="96170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2" name="矢印"/>
          <p:cNvSpPr/>
          <p:nvPr/>
        </p:nvSpPr>
        <p:spPr>
          <a:xfrm flipH="1" rot="16200000">
            <a:off x="8728059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3" name="矢印"/>
          <p:cNvSpPr/>
          <p:nvPr/>
        </p:nvSpPr>
        <p:spPr>
          <a:xfrm flipH="1" rot="16200000">
            <a:off x="10260526" y="28548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4" name="矢印"/>
          <p:cNvSpPr/>
          <p:nvPr/>
        </p:nvSpPr>
        <p:spPr>
          <a:xfrm rot="16200000">
            <a:off x="8067659" y="469208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5" name="ハテナ…"/>
          <p:cNvSpPr txBox="1"/>
          <p:nvPr/>
        </p:nvSpPr>
        <p:spPr>
          <a:xfrm>
            <a:off x="6166694" y="5452068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86" name="コンマ…"/>
          <p:cNvSpPr txBox="1"/>
          <p:nvPr/>
        </p:nvSpPr>
        <p:spPr>
          <a:xfrm>
            <a:off x="494808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algn="r"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987" name="矢印"/>
          <p:cNvSpPr/>
          <p:nvPr/>
        </p:nvSpPr>
        <p:spPr>
          <a:xfrm flipH="1" rot="16200000">
            <a:off x="5722392" y="28886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91" name="グループ"/>
          <p:cNvGrpSpPr/>
          <p:nvPr/>
        </p:nvGrpSpPr>
        <p:grpSpPr>
          <a:xfrm>
            <a:off x="11137761" y="3725073"/>
            <a:ext cx="891680" cy="926691"/>
            <a:chOff x="0" y="0"/>
            <a:chExt cx="891678" cy="926690"/>
          </a:xfrm>
        </p:grpSpPr>
        <p:sp>
          <p:nvSpPr>
            <p:cNvPr id="98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92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コロン…"/>
          <p:cNvSpPr txBox="1"/>
          <p:nvPr/>
        </p:nvSpPr>
        <p:spPr>
          <a:xfrm>
            <a:off x="6823919" y="1186164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>
              <a:defRPr sz="2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994" name="矢印"/>
          <p:cNvSpPr/>
          <p:nvPr/>
        </p:nvSpPr>
        <p:spPr>
          <a:xfrm flipH="1" rot="16200000">
            <a:off x="7246393" y="28886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5" name="円形"/>
          <p:cNvSpPr/>
          <p:nvPr/>
        </p:nvSpPr>
        <p:spPr>
          <a:xfrm>
            <a:off x="3747918" y="7317705"/>
            <a:ext cx="1892467" cy="18924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96" name="きごうたち"/>
          <p:cNvSpPr txBox="1"/>
          <p:nvPr/>
        </p:nvSpPr>
        <p:spPr>
          <a:xfrm>
            <a:off x="3620918" y="6165581"/>
            <a:ext cx="2146467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きごうたち</a:t>
            </a:r>
          </a:p>
        </p:txBody>
      </p:sp>
      <p:sp>
        <p:nvSpPr>
          <p:cNvPr id="997" name="RUN"/>
          <p:cNvSpPr txBox="1"/>
          <p:nvPr/>
        </p:nvSpPr>
        <p:spPr>
          <a:xfrm>
            <a:off x="390525" y="4779662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grpSp>
        <p:nvGrpSpPr>
          <p:cNvPr id="1001" name="グループ"/>
          <p:cNvGrpSpPr/>
          <p:nvPr/>
        </p:nvGrpSpPr>
        <p:grpSpPr>
          <a:xfrm>
            <a:off x="2815027" y="4745796"/>
            <a:ext cx="891680" cy="926691"/>
            <a:chOff x="0" y="0"/>
            <a:chExt cx="891678" cy="926690"/>
          </a:xfrm>
        </p:grpSpPr>
        <p:sp>
          <p:nvSpPr>
            <p:cNvPr id="99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004" name="30 LC RND(32),23:?”*”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005" name="かっこ…"/>
          <p:cNvSpPr txBox="1"/>
          <p:nvPr/>
        </p:nvSpPr>
        <p:spPr>
          <a:xfrm>
            <a:off x="3662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006" name="矢印"/>
          <p:cNvSpPr/>
          <p:nvPr/>
        </p:nvSpPr>
        <p:spPr>
          <a:xfrm flipH="1" rot="16200000">
            <a:off x="52821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7" name="かっこ…"/>
          <p:cNvSpPr txBox="1"/>
          <p:nvPr/>
        </p:nvSpPr>
        <p:spPr>
          <a:xfrm>
            <a:off x="70315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0019" defTabSz="408940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かっこ</a:t>
            </a:r>
          </a:p>
          <a:p>
            <a:pPr lvl="1"/>
            <a:r>
              <a:t>Shift+0</a:t>
            </a:r>
          </a:p>
        </p:txBody>
      </p:sp>
      <p:sp>
        <p:nvSpPr>
          <p:cNvPr id="1008" name="矢印"/>
          <p:cNvSpPr/>
          <p:nvPr/>
        </p:nvSpPr>
        <p:spPr>
          <a:xfrm flipH="1" rot="16200000">
            <a:off x="6958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9" name="(&lt;)…"/>
          <p:cNvSpPr txBox="1"/>
          <p:nvPr/>
        </p:nvSpPr>
        <p:spPr>
          <a:xfrm>
            <a:off x="7124485" y="44544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010" name="矢印"/>
          <p:cNvSpPr/>
          <p:nvPr/>
        </p:nvSpPr>
        <p:spPr>
          <a:xfrm rot="16200000">
            <a:off x="74834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1" name="Shift+8…"/>
          <p:cNvSpPr txBox="1"/>
          <p:nvPr/>
        </p:nvSpPr>
        <p:spPr>
          <a:xfrm>
            <a:off x="99767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012" name="矢印"/>
          <p:cNvSpPr/>
          <p:nvPr/>
        </p:nvSpPr>
        <p:spPr>
          <a:xfrm rot="16200000">
            <a:off x="109632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3" name="ダブルクォート…"/>
          <p:cNvSpPr txBox="1"/>
          <p:nvPr/>
        </p:nvSpPr>
        <p:spPr>
          <a:xfrm>
            <a:off x="95448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014" name="矢印"/>
          <p:cNvSpPr/>
          <p:nvPr/>
        </p:nvSpPr>
        <p:spPr>
          <a:xfrm flipH="1" rot="16200000">
            <a:off x="102859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5" name="矢印"/>
          <p:cNvSpPr/>
          <p:nvPr/>
        </p:nvSpPr>
        <p:spPr>
          <a:xfrm flipH="1" rot="16200000">
            <a:off x="114458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19" name="グループ"/>
          <p:cNvGrpSpPr/>
          <p:nvPr/>
        </p:nvGrpSpPr>
        <p:grpSpPr>
          <a:xfrm>
            <a:off x="12218673" y="3287388"/>
            <a:ext cx="687068" cy="714045"/>
            <a:chOff x="0" y="0"/>
            <a:chExt cx="687066" cy="714044"/>
          </a:xfrm>
        </p:grpSpPr>
        <p:sp>
          <p:nvSpPr>
            <p:cNvPr id="1016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7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8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